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42" r:id="rId3"/>
    <p:sldId id="318" r:id="rId4"/>
    <p:sldId id="257" r:id="rId5"/>
    <p:sldId id="333" r:id="rId6"/>
    <p:sldId id="343" r:id="rId7"/>
    <p:sldId id="258" r:id="rId8"/>
    <p:sldId id="259" r:id="rId9"/>
    <p:sldId id="319" r:id="rId10"/>
    <p:sldId id="332" r:id="rId11"/>
    <p:sldId id="260" r:id="rId12"/>
    <p:sldId id="289" r:id="rId13"/>
    <p:sldId id="290" r:id="rId14"/>
    <p:sldId id="291" r:id="rId15"/>
    <p:sldId id="292" r:id="rId16"/>
    <p:sldId id="293" r:id="rId17"/>
    <p:sldId id="344" r:id="rId18"/>
    <p:sldId id="311" r:id="rId19"/>
    <p:sldId id="330" r:id="rId20"/>
    <p:sldId id="331" r:id="rId21"/>
    <p:sldId id="288" r:id="rId22"/>
    <p:sldId id="334" r:id="rId23"/>
    <p:sldId id="345" r:id="rId24"/>
    <p:sldId id="335" r:id="rId25"/>
    <p:sldId id="336" r:id="rId26"/>
    <p:sldId id="337" r:id="rId27"/>
    <p:sldId id="338" r:id="rId28"/>
    <p:sldId id="294" r:id="rId29"/>
    <p:sldId id="295" r:id="rId30"/>
    <p:sldId id="298" r:id="rId31"/>
    <p:sldId id="321" r:id="rId32"/>
    <p:sldId id="299" r:id="rId33"/>
    <p:sldId id="296" r:id="rId34"/>
    <p:sldId id="297" r:id="rId35"/>
    <p:sldId id="323" r:id="rId36"/>
    <p:sldId id="300" r:id="rId37"/>
    <p:sldId id="322" r:id="rId38"/>
    <p:sldId id="328" r:id="rId39"/>
    <p:sldId id="301" r:id="rId40"/>
    <p:sldId id="324" r:id="rId41"/>
    <p:sldId id="302" r:id="rId42"/>
    <p:sldId id="303" r:id="rId43"/>
    <p:sldId id="325" r:id="rId44"/>
    <p:sldId id="304" r:id="rId45"/>
    <p:sldId id="341" r:id="rId46"/>
    <p:sldId id="339" r:id="rId47"/>
    <p:sldId id="305" r:id="rId48"/>
    <p:sldId id="307" r:id="rId49"/>
    <p:sldId id="326" r:id="rId50"/>
    <p:sldId id="306" r:id="rId51"/>
    <p:sldId id="308" r:id="rId52"/>
    <p:sldId id="309" r:id="rId53"/>
    <p:sldId id="310" r:id="rId54"/>
    <p:sldId id="327" r:id="rId55"/>
    <p:sldId id="312" r:id="rId56"/>
    <p:sldId id="313" r:id="rId57"/>
    <p:sldId id="32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a bhaskar" initials="bb" lastIdx="6" clrIdx="0">
    <p:extLst>
      <p:ext uri="{19B8F6BF-5375-455C-9EA6-DF929625EA0E}">
        <p15:presenceInfo xmlns:p15="http://schemas.microsoft.com/office/powerpoint/2012/main" xmlns="" userId="d63f12cbc80426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50"/>
    <p:restoredTop sz="94867"/>
  </p:normalViewPr>
  <p:slideViewPr>
    <p:cSldViewPr>
      <p:cViewPr varScale="1">
        <p:scale>
          <a:sx n="68" d="100"/>
          <a:sy n="68" d="100"/>
        </p:scale>
        <p:origin x="-1440" y="-96"/>
      </p:cViewPr>
      <p:guideLst>
        <p:guide orient="horz" pos="2160"/>
        <p:guide pos="2880"/>
      </p:guideLst>
    </p:cSldViewPr>
  </p:slideViewPr>
  <p:outlineViewPr>
    <p:cViewPr>
      <p:scale>
        <a:sx n="33" d="100"/>
        <a:sy n="33" d="100"/>
      </p:scale>
      <p:origin x="0" y="-52824"/>
    </p:cViewPr>
  </p:outlineViewPr>
  <p:notesTextViewPr>
    <p:cViewPr>
      <p:scale>
        <a:sx n="100" d="100"/>
        <a:sy n="100" d="100"/>
      </p:scale>
      <p:origin x="0" y="0"/>
    </p:cViewPr>
  </p:notesTextViewPr>
  <p:sorterViewPr>
    <p:cViewPr>
      <p:scale>
        <a:sx n="66" d="100"/>
        <a:sy n="66" d="100"/>
      </p:scale>
      <p:origin x="0" y="508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1T07:40:57.896" idx="1">
    <p:pos x="10" y="10"/>
    <p:text/>
    <p:extLst>
      <p:ext uri="{C676402C-5697-4E1C-873F-D02D1690AC5C}">
        <p15:threadingInfo xmlns:p15="http://schemas.microsoft.com/office/powerpoint/2012/main" xmlns="" timeZoneBias="-330"/>
      </p:ext>
    </p:extLst>
  </p:cm>
  <p:cm authorId="1" dt="2020-02-11T07:41:00.074" idx="2">
    <p:pos x="106" y="106"/>
    <p:text/>
    <p:extLst>
      <p:ext uri="{C676402C-5697-4E1C-873F-D02D1690AC5C}">
        <p15:threadingInfo xmlns:p15="http://schemas.microsoft.com/office/powerpoint/2012/main" xmlns="" timeZoneBias="-330"/>
      </p:ext>
    </p:extLst>
  </p:cm>
  <p:cm authorId="1" dt="2020-02-11T07:41:00.934" idx="3">
    <p:pos x="202" y="202"/>
    <p:text/>
    <p:extLst>
      <p:ext uri="{C676402C-5697-4E1C-873F-D02D1690AC5C}">
        <p15:threadingInfo xmlns:p15="http://schemas.microsoft.com/office/powerpoint/2012/main" xmlns=""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18T20:42:56.803" idx="4">
    <p:pos x="10" y="10"/>
    <p:text/>
    <p:extLst>
      <p:ext uri="{C676402C-5697-4E1C-873F-D02D1690AC5C}">
        <p15:threadingInfo xmlns:p15="http://schemas.microsoft.com/office/powerpoint/2012/main" xmlns="" timeZoneBias="-330"/>
      </p:ext>
    </p:extLst>
  </p:cm>
  <p:cm authorId="1" dt="2020-02-18T20:43:03.615" idx="5">
    <p:pos x="106" y="106"/>
    <p:text/>
    <p:extLst>
      <p:ext uri="{C676402C-5697-4E1C-873F-D02D1690AC5C}">
        <p15:threadingInfo xmlns:p15="http://schemas.microsoft.com/office/powerpoint/2012/main" xmlns="" timeZoneBias="-330"/>
      </p:ext>
    </p:extLst>
  </p:cm>
  <p:cm authorId="1" dt="2020-02-18T20:43:08.206" idx="6">
    <p:pos x="202" y="202"/>
    <p:text/>
    <p:extLst>
      <p:ext uri="{C676402C-5697-4E1C-873F-D02D1690AC5C}">
        <p15:threadingInfo xmlns:p15="http://schemas.microsoft.com/office/powerpoint/2012/main" xmlns=""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F1C45E-8C53-4702-96E4-5EFF2B83B37D}" type="datetimeFigureOut">
              <a:rPr lang="en-US" smtClean="0"/>
              <a:pPr/>
              <a:t>2/23/2020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7508-8718-4ECA-8E7D-2471E8B9EFF0}" type="slidenum">
              <a:rPr lang="en-US" smtClean="0"/>
              <a:pPr/>
              <a:t>‹#›</a:t>
            </a:fld>
            <a:endParaRPr lang="en-US"/>
          </a:p>
        </p:txBody>
      </p:sp>
    </p:spTree>
    <p:extLst>
      <p:ext uri="{BB962C8B-B14F-4D97-AF65-F5344CB8AC3E}">
        <p14:creationId xmlns:p14="http://schemas.microsoft.com/office/powerpoint/2010/main" xmlns="" val="267911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 GROWTH</a:t>
            </a:r>
            <a:r>
              <a:rPr lang="en-US" baseline="0" dirty="0"/>
              <a:t> DEGROWTH</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a:t>
            </a:fld>
            <a:endParaRPr lang="en-US"/>
          </a:p>
        </p:txBody>
      </p:sp>
    </p:spTree>
    <p:extLst>
      <p:ext uri="{BB962C8B-B14F-4D97-AF65-F5344CB8AC3E}">
        <p14:creationId xmlns:p14="http://schemas.microsoft.com/office/powerpoint/2010/main" xmlns="" val="311541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The kidneys lose approximately 10 % of parenchymal thickness and renal blood flow per decade of </a:t>
            </a:r>
            <a:r>
              <a:rPr lang="en-IN" sz="1200" kern="1200" dirty="0" err="1">
                <a:solidFill>
                  <a:schemeClr val="tx1"/>
                </a:solidFill>
                <a:effectLst/>
                <a:latin typeface="+mn-lt"/>
                <a:ea typeface="+mn-ea"/>
                <a:cs typeface="+mn-cs"/>
              </a:rPr>
              <a:t>life,contributing</a:t>
            </a:r>
            <a:r>
              <a:rPr lang="en-IN" sz="1200" kern="1200" dirty="0">
                <a:solidFill>
                  <a:schemeClr val="tx1"/>
                </a:solidFill>
                <a:effectLst/>
                <a:latin typeface="+mn-lt"/>
                <a:ea typeface="+mn-ea"/>
                <a:cs typeface="+mn-cs"/>
              </a:rPr>
              <a:t> to a 30%–50% decrease in creatinine clearance between the ages of 20 and 90 years. But  serum creatinine levels remain in the normal range because the</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production of creatinine decreases as a result of the loss of muscle mass, which occurs at a rate similar to the decline in glomerular filtration rate. Liver mass also decreases by  20%–40% during the typical human lifespan, with a concomitant decline in hepatic blood flow. Impaired hepatic and renal function in elderly patients affects the metabolism and excretion of many different anaesthetic ,analgesic drugs  and  muscle relaxants.</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15</a:t>
            </a:fld>
            <a:endParaRPr lang="en-US"/>
          </a:p>
        </p:txBody>
      </p:sp>
    </p:spTree>
    <p:extLst>
      <p:ext uri="{BB962C8B-B14F-4D97-AF65-F5344CB8AC3E}">
        <p14:creationId xmlns:p14="http://schemas.microsoft.com/office/powerpoint/2010/main" xmlns="" val="33742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&gt;After the age of 60  years ,there is decrease in cerebral perfusion and increase in cerebral atrophy, while there is marked variation in the magnitude of these changes. On average, there is a 15% decrease in white matter by the age of 90 years which may predispose the elderly to postoperative cognitive disorders and increase their sensitivity to the central depressant effects of anaesthetic medications. There is an overall loss of neurons in both the cerebral cortex and the spinal cord, and slow conduction velocity in peripheral nerves, results in an increased sensitivity to the local anaesthetics used in neuraxial and peripheral nerve blocks (PNBs). </a:t>
            </a:r>
            <a:endParaRPr lang="en-US"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16</a:t>
            </a:fld>
            <a:endParaRPr lang="en-US"/>
          </a:p>
        </p:txBody>
      </p:sp>
    </p:spTree>
    <p:extLst>
      <p:ext uri="{BB962C8B-B14F-4D97-AF65-F5344CB8AC3E}">
        <p14:creationId xmlns:p14="http://schemas.microsoft.com/office/powerpoint/2010/main" xmlns="" val="239964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kern="1200" dirty="0">
                <a:solidFill>
                  <a:schemeClr val="tx1"/>
                </a:solidFill>
                <a:effectLst/>
                <a:latin typeface="+mn-lt"/>
                <a:ea typeface="+mn-ea"/>
                <a:cs typeface="+mn-cs"/>
              </a:rPr>
              <a:t>Postoperative delirium or POCD </a:t>
            </a:r>
            <a:r>
              <a:rPr lang="en-IN" sz="1200" kern="1200" dirty="0">
                <a:solidFill>
                  <a:schemeClr val="tx1"/>
                </a:solidFill>
                <a:effectLst/>
                <a:latin typeface="+mn-lt"/>
                <a:ea typeface="+mn-ea"/>
                <a:cs typeface="+mn-cs"/>
              </a:rPr>
              <a:t>affects 5% to 50 % of elderly surgical patients ,typically starting 24 to 72 hours postoperatively and persists for about a week . No single cause has been found to be responsible for triggering delirium or POCD as narcotics, sedatives, anticholinergics, infection, general or regional anaesthetic techniques, all have been blamed. Hospitalization, pain, sleep deprivation and an unfamiliar environment may be the contributing factors.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18</a:t>
            </a:fld>
            <a:endParaRPr lang="en-US"/>
          </a:p>
        </p:txBody>
      </p:sp>
    </p:spTree>
    <p:extLst>
      <p:ext uri="{BB962C8B-B14F-4D97-AF65-F5344CB8AC3E}">
        <p14:creationId xmlns:p14="http://schemas.microsoft.com/office/powerpoint/2010/main" xmlns="" val="268418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Start in OT: maintain  hemodynamic stability, adequate oxygenation, optimizing the acid base status, minimizing electrolyte abnormalities &amp; administering appropriate drug dosages during surgery </a:t>
            </a:r>
          </a:p>
          <a:p>
            <a:endParaRPr lang="en-US" sz="1200" b="1" u="sng" dirty="0"/>
          </a:p>
          <a:p>
            <a:r>
              <a:rPr lang="en-US" sz="1200" b="1" u="sng" dirty="0"/>
              <a:t>Specific Interventions:</a:t>
            </a:r>
          </a:p>
          <a:p>
            <a:pPr marL="457200" indent="-457200">
              <a:buAutoNum type="arabicParenBoth"/>
            </a:pPr>
            <a:r>
              <a:rPr lang="en-US" sz="1200" u="sng" dirty="0"/>
              <a:t>Orientation protocol</a:t>
            </a:r>
            <a:r>
              <a:rPr lang="en-US" sz="1200" dirty="0"/>
              <a:t>:  provide patient with repeated  </a:t>
            </a:r>
          </a:p>
          <a:p>
            <a:pPr marL="0" indent="0">
              <a:buNone/>
            </a:pPr>
            <a:r>
              <a:rPr lang="en-US" sz="1200" dirty="0"/>
              <a:t>      orientation to their surroundings &amp; care team members</a:t>
            </a:r>
          </a:p>
          <a:p>
            <a:pPr marL="0" indent="0">
              <a:buNone/>
            </a:pPr>
            <a:r>
              <a:rPr lang="en-US" sz="1200" dirty="0"/>
              <a:t>(2) </a:t>
            </a:r>
            <a:r>
              <a:rPr lang="en-US" sz="1200" u="sng" dirty="0"/>
              <a:t>Sleep protocol:</a:t>
            </a:r>
            <a:r>
              <a:rPr lang="en-US" sz="1200" dirty="0"/>
              <a:t> provide uninterrupted night time sleep</a:t>
            </a:r>
          </a:p>
          <a:p>
            <a:pPr marL="0" indent="0">
              <a:buNone/>
            </a:pPr>
            <a:r>
              <a:rPr lang="en-US" sz="1200" dirty="0"/>
              <a:t>(3) </a:t>
            </a:r>
            <a:r>
              <a:rPr lang="en-US" sz="1200" u="sng" dirty="0"/>
              <a:t>Early-mobilization protocol:</a:t>
            </a:r>
            <a:r>
              <a:rPr lang="en-US" sz="1200" dirty="0"/>
              <a:t>  allow for daily ambulation &amp; </a:t>
            </a:r>
          </a:p>
          <a:p>
            <a:pPr marL="0" indent="0">
              <a:buNone/>
            </a:pPr>
            <a:r>
              <a:rPr lang="en-US" sz="1200" dirty="0"/>
              <a:t>     range of motion</a:t>
            </a:r>
          </a:p>
          <a:p>
            <a:pPr marL="0" indent="0">
              <a:buNone/>
            </a:pPr>
            <a:r>
              <a:rPr lang="en-US" sz="1200" dirty="0"/>
              <a:t>(4) </a:t>
            </a:r>
            <a:r>
              <a:rPr lang="en-US" sz="1200" u="sng" dirty="0"/>
              <a:t>Vision protocol:</a:t>
            </a:r>
            <a:r>
              <a:rPr lang="en-US" sz="1200" dirty="0"/>
              <a:t> allow easy access to glasses &amp; other visual  </a:t>
            </a:r>
          </a:p>
          <a:p>
            <a:pPr marL="0" indent="0">
              <a:buNone/>
            </a:pPr>
            <a:r>
              <a:rPr lang="en-US" sz="1200" dirty="0"/>
              <a:t>      aids</a:t>
            </a:r>
          </a:p>
          <a:p>
            <a:pPr marL="0" indent="0">
              <a:buNone/>
            </a:pPr>
            <a:r>
              <a:rPr lang="en-US" sz="1200" dirty="0"/>
              <a:t>(5) </a:t>
            </a:r>
            <a:r>
              <a:rPr lang="en-US" sz="1200" u="sng" dirty="0"/>
              <a:t>Hearing protocol:</a:t>
            </a:r>
            <a:r>
              <a:rPr lang="en-US" sz="1200" dirty="0"/>
              <a:t> provide amplifying devices  &amp; other hearing </a:t>
            </a:r>
          </a:p>
          <a:p>
            <a:pPr marL="0" indent="0">
              <a:buNone/>
            </a:pPr>
            <a:r>
              <a:rPr lang="en-US" sz="1200" dirty="0"/>
              <a:t>     aids</a:t>
            </a:r>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19</a:t>
            </a:fld>
            <a:endParaRPr lang="en-US"/>
          </a:p>
        </p:txBody>
      </p:sp>
    </p:spTree>
    <p:extLst>
      <p:ext uri="{BB962C8B-B14F-4D97-AF65-F5344CB8AC3E}">
        <p14:creationId xmlns:p14="http://schemas.microsoft.com/office/powerpoint/2010/main" xmlns="" val="2424127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Haloperidol</a:t>
            </a:r>
            <a:r>
              <a:rPr lang="en-US" sz="1200" dirty="0"/>
              <a:t>: oral, IM, IV: 1 to 2 mg of haloperidol first, then 0.25 to 0.5 mg every 4 hours</a:t>
            </a:r>
          </a:p>
          <a:p>
            <a:pPr marL="0" indent="0">
              <a:buNone/>
            </a:pPr>
            <a:r>
              <a:rPr lang="en-US" sz="1200" dirty="0"/>
              <a:t>     - Side effects: prolonged QT-interval &amp; extrapyramidal side </a:t>
            </a:r>
          </a:p>
          <a:p>
            <a:pPr marL="0" indent="0">
              <a:buNone/>
            </a:pPr>
            <a:r>
              <a:rPr lang="en-US" sz="1200" dirty="0"/>
              <a:t>       effects: managed by lowering dose or discontinuing</a:t>
            </a:r>
          </a:p>
          <a:p>
            <a:pPr marL="0" indent="0">
              <a:buNone/>
            </a:pPr>
            <a:endParaRPr lang="en-US" sz="800" dirty="0"/>
          </a:p>
          <a:p>
            <a:r>
              <a:rPr lang="en-US" sz="1200" u="sng" dirty="0"/>
              <a:t>Delirium due to cessation of sedatives or analgesics:</a:t>
            </a:r>
            <a:r>
              <a:rPr lang="en-US" sz="1200" dirty="0"/>
              <a:t>  systematic taper, starting alpha-2 agonist (sedative +analgesic)</a:t>
            </a:r>
          </a:p>
          <a:p>
            <a:endParaRPr lang="en-US" sz="800" dirty="0"/>
          </a:p>
          <a:p>
            <a:r>
              <a:rPr lang="en-US" sz="1200" u="sng" dirty="0"/>
              <a:t>Delirium due to CAS</a:t>
            </a:r>
            <a:r>
              <a:rPr lang="en-US" sz="1200" dirty="0"/>
              <a:t>: due to anticholinergic medications that cross BBB : cholinesterase inhibitor physostigmine dosed at 10–30 </a:t>
            </a:r>
            <a:r>
              <a:rPr lang="en-US" sz="1200" dirty="0">
                <a:sym typeface="Symbol"/>
              </a:rPr>
              <a:t>g</a:t>
            </a:r>
            <a:r>
              <a:rPr lang="en-US" sz="1200" dirty="0"/>
              <a:t>/kg IV</a:t>
            </a:r>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20</a:t>
            </a:fld>
            <a:endParaRPr lang="en-US"/>
          </a:p>
        </p:txBody>
      </p:sp>
    </p:spTree>
    <p:extLst>
      <p:ext uri="{BB962C8B-B14F-4D97-AF65-F5344CB8AC3E}">
        <p14:creationId xmlns:p14="http://schemas.microsoft.com/office/powerpoint/2010/main" xmlns="" val="1910617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BMR declines 1%–2% per decade from age 20 to 80 years</a:t>
            </a:r>
          </a:p>
          <a:p>
            <a:r>
              <a:rPr lang="en-IN" sz="1200" dirty="0"/>
              <a:t>? Decreased level of activity in association with aging is responsible for decreased BMR.  As a lower core body temperature has to be reached to trigger a response, shivering is less common in elderly and hence predisposing to a greater risk of perioperative hypothermia.</a:t>
            </a: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21</a:t>
            </a:fld>
            <a:endParaRPr lang="en-US"/>
          </a:p>
        </p:txBody>
      </p:sp>
    </p:spTree>
    <p:extLst>
      <p:ext uri="{BB962C8B-B14F-4D97-AF65-F5344CB8AC3E}">
        <p14:creationId xmlns:p14="http://schemas.microsoft.com/office/powerpoint/2010/main" xmlns="" val="3498066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10%–15% decrease in intracellular fluid owing to loss of muscle mass. Total fat content decreases, but the per- centage of fat per total body weight increases. Weight tends to decline with aging because of a significant reduction in lean body mass, which is predominantly composed of muscle and visceral organs. Muscle atrophy is greater in fast-twitch than in slow-twitch muscle fibers, presumably secondary to loss of motor neurons. Waist circumference increases through- out one’s lifespan are due to increasing visceral fat. In some individuals, fat can also accumulate inside muscle tissue, affecting muscle quality and function. Fibroconnective tissue also builds up with aging, and it too can affect muscle qual- </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and function. This loss of muscle mass and quality results in reduced muscle strength that ultimately affects functioning and mobility. The elderly become progressively frail. </a:t>
            </a:r>
            <a:endParaRPr lang="en-US" dirty="0"/>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24</a:t>
            </a:fld>
            <a:endParaRPr lang="en-US"/>
          </a:p>
        </p:txBody>
      </p:sp>
    </p:spTree>
    <p:extLst>
      <p:ext uri="{BB962C8B-B14F-4D97-AF65-F5344CB8AC3E}">
        <p14:creationId xmlns:p14="http://schemas.microsoft.com/office/powerpoint/2010/main" xmlns="" val="43996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Frailty </a:t>
            </a:r>
            <a:r>
              <a:rPr lang="en-US" sz="1200" kern="1200" dirty="0">
                <a:solidFill>
                  <a:schemeClr val="tx1"/>
                </a:solidFill>
                <a:effectLst/>
                <a:latin typeface="+mn-lt"/>
                <a:ea typeface="+mn-ea"/>
                <a:cs typeface="+mn-cs"/>
              </a:rPr>
              <a:t>is defined as a state of reduced physiologic reserve that is associated with increased susceptibility to disability. It is related to normal changes of aging, chronic disease, and inflammation and is characterized by failure of the body to respond to additional stresses such as surgery or infection. There is no universally accepted definition or assessment tool for frailty. A proposed phenotype definition of frailty is char- </a:t>
            </a:r>
            <a:r>
              <a:rPr lang="en-US" sz="1200" kern="1200" dirty="0" err="1">
                <a:solidFill>
                  <a:schemeClr val="tx1"/>
                </a:solidFill>
                <a:effectLst/>
                <a:latin typeface="+mn-lt"/>
                <a:ea typeface="+mn-ea"/>
                <a:cs typeface="+mn-cs"/>
              </a:rPr>
              <a:t>acterized</a:t>
            </a:r>
            <a:r>
              <a:rPr lang="en-US" sz="1200" kern="1200" dirty="0">
                <a:solidFill>
                  <a:schemeClr val="tx1"/>
                </a:solidFill>
                <a:effectLst/>
                <a:latin typeface="+mn-lt"/>
                <a:ea typeface="+mn-ea"/>
                <a:cs typeface="+mn-cs"/>
              </a:rPr>
              <a:t> by weight loss, fatigue, impaired grip strength, low physical activity, and slow gait speed and in some patients, cognitive decline. All these changes lead to a decreased reserve. Compared to their younger counterparts, elderly patients are likely to decompensate more quickly and recover more slowly from physiologic or pathologic insults. Frailty is an </a:t>
            </a:r>
            <a:r>
              <a:rPr lang="en-US" sz="1200" kern="1200" dirty="0" err="1">
                <a:solidFill>
                  <a:schemeClr val="tx1"/>
                </a:solidFill>
                <a:effectLst/>
                <a:latin typeface="+mn-lt"/>
                <a:ea typeface="+mn-ea"/>
                <a:cs typeface="+mn-cs"/>
              </a:rPr>
              <a:t>indepen</a:t>
            </a:r>
            <a:r>
              <a:rPr lang="en-US" sz="1200" kern="1200" dirty="0">
                <a:solidFill>
                  <a:schemeClr val="tx1"/>
                </a:solidFill>
                <a:effectLst/>
                <a:latin typeface="+mn-lt"/>
                <a:ea typeface="+mn-ea"/>
                <a:cs typeface="+mn-cs"/>
              </a:rPr>
              <a:t>- dent predictor of in-hospital mortality. </a:t>
            </a:r>
            <a:endParaRPr lang="en-US" dirty="0"/>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25</a:t>
            </a:fld>
            <a:endParaRPr lang="en-US"/>
          </a:p>
        </p:txBody>
      </p:sp>
    </p:spTree>
    <p:extLst>
      <p:ext uri="{BB962C8B-B14F-4D97-AF65-F5344CB8AC3E}">
        <p14:creationId xmlns:p14="http://schemas.microsoft.com/office/powerpoint/2010/main" xmlns="" val="269598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Frailty index is considered a better indicator in elderly, which is the proportion of deficits (diseases, signs, symptoms, laboratory abnormalities, cognitive impairments, and disabilities in activities of daily living) present out of the total number of age-related health variables. It is a measure the health status, and serves as a proxy measure of aging and vulnerability to poor outcomes.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26</a:t>
            </a:fld>
            <a:endParaRPr lang="en-US"/>
          </a:p>
        </p:txBody>
      </p:sp>
    </p:spTree>
    <p:extLst>
      <p:ext uri="{BB962C8B-B14F-4D97-AF65-F5344CB8AC3E}">
        <p14:creationId xmlns:p14="http://schemas.microsoft.com/office/powerpoint/2010/main" xmlns="" val="230461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With increasing age there is an progressive decrease in skeletal muscle mass and total body water and an increase in adipose tissue leading to an expansion of the “lipid (deep) reservoir” for centrally active anaesthetic drugs (e.g., benzodiazepines, volatile agents, opioid analgesics, and sedative hypnotics [IV anaesthetics]), contributing to prolonged elimination half-life values and an increased duration of action of these drugs. Decreased central volume of distribution for water-soluble drugs, results in higher average and peak plasma drug concentrations and an enhanced peak (maximal) effect. Those with poor nutrition can have a 20% or more decrease in albumin levels. As many anaesthetic drugs are highly bound to</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albumin (</a:t>
            </a:r>
            <a:r>
              <a:rPr lang="en-IN" sz="1200" kern="1200" dirty="0" err="1">
                <a:solidFill>
                  <a:schemeClr val="tx1"/>
                </a:solidFill>
                <a:effectLst/>
                <a:latin typeface="+mn-lt"/>
                <a:ea typeface="+mn-ea"/>
                <a:cs typeface="+mn-cs"/>
              </a:rPr>
              <a:t>e.g.,propofol</a:t>
            </a:r>
            <a:r>
              <a:rPr lang="en-IN" sz="1200" kern="1200" dirty="0">
                <a:solidFill>
                  <a:schemeClr val="tx1"/>
                </a:solidFill>
                <a:effectLst/>
                <a:latin typeface="+mn-lt"/>
                <a:ea typeface="+mn-ea"/>
                <a:cs typeface="+mn-cs"/>
              </a:rPr>
              <a:t>, diazepam), even modest decreases in albumin levels can increase free-drug concentrations, contributing to increased sensitivity to these drugs in the elderly.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28</a:t>
            </a:fld>
            <a:endParaRPr lang="en-US"/>
          </a:p>
        </p:txBody>
      </p:sp>
    </p:spTree>
    <p:extLst>
      <p:ext uri="{BB962C8B-B14F-4D97-AF65-F5344CB8AC3E}">
        <p14:creationId xmlns:p14="http://schemas.microsoft.com/office/powerpoint/2010/main" xmlns="" val="61468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Equilibrium of Physiological processes </a:t>
            </a:r>
          </a:p>
          <a:p>
            <a:r>
              <a:rPr lang="en-US" dirty="0">
                <a:highlight>
                  <a:srgbClr val="FFFF00"/>
                </a:highlight>
              </a:rPr>
              <a:t>Matter of Adjustments and Corrections for stability</a:t>
            </a:r>
          </a:p>
          <a:p>
            <a:endParaRPr lang="en-US" dirty="0">
              <a:highlight>
                <a:srgbClr val="FFFF00"/>
              </a:highlight>
            </a:endParaRPr>
          </a:p>
          <a:p>
            <a:r>
              <a:rPr lang="en-US" dirty="0">
                <a:highlight>
                  <a:srgbClr val="FFFF00"/>
                </a:highlight>
              </a:rPr>
              <a:t>Ageing is characterized by a term called ‘</a:t>
            </a:r>
            <a:r>
              <a:rPr lang="en-US" dirty="0" err="1">
                <a:highlight>
                  <a:srgbClr val="FFFF00"/>
                </a:highlight>
              </a:rPr>
              <a:t>Homeostenosis</a:t>
            </a:r>
            <a:r>
              <a:rPr lang="en-US" dirty="0">
                <a:highlight>
                  <a:srgbClr val="FFFF00"/>
                </a:highlight>
              </a:rPr>
              <a:t>’ which means an old person can maintain health into old age, but becomes extremely vulnerable to illnesses and stress due to decreased physiological reserve. </a:t>
            </a:r>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2</a:t>
            </a:fld>
            <a:endParaRPr lang="en-US"/>
          </a:p>
        </p:txBody>
      </p:sp>
    </p:spTree>
    <p:extLst>
      <p:ext uri="{BB962C8B-B14F-4D97-AF65-F5344CB8AC3E}">
        <p14:creationId xmlns:p14="http://schemas.microsoft.com/office/powerpoint/2010/main" xmlns="" val="1763689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Although oral drug absorption from the gastrointestinal tract is often delayed in the elderly, these changes are of minimal importance in the perioperative setting because</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the majority of anaesthetic and analgesic medications are administered IV. Age-related pharmacokinetic changes in drug distribution, metabolism, and elimination have a significant impact on drug dosing in geriatric patients (Table 1).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The mechanisms responsible for the pharmacodynamics changes associated with aging are less well understood. However, neuronal loss and a decline in cognitive reserve, contribute to the enhanced sensitivity of the elderly to centrally active anaesthetic drugs. As a result of these age-related changes, the CNS-depressant effects of anaesthetic drugs (e.g., sedation, hypnosis, cardiorespiratory depression) occur at lower blood and effect-site concentrations in older patients.</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29</a:t>
            </a:fld>
            <a:endParaRPr lang="en-US"/>
          </a:p>
        </p:txBody>
      </p:sp>
    </p:spTree>
    <p:extLst>
      <p:ext uri="{BB962C8B-B14F-4D97-AF65-F5344CB8AC3E}">
        <p14:creationId xmlns:p14="http://schemas.microsoft.com/office/powerpoint/2010/main" xmlns="" val="336778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kern="1200" dirty="0" err="1">
                <a:solidFill>
                  <a:schemeClr val="tx1"/>
                </a:solidFill>
                <a:effectLst/>
                <a:latin typeface="+mn-lt"/>
                <a:ea typeface="+mn-ea"/>
                <a:cs typeface="+mn-cs"/>
              </a:rPr>
              <a:t>Polypharmacy</a:t>
            </a:r>
            <a:r>
              <a:rPr lang="en-IN" sz="1200" kern="1200" dirty="0">
                <a:solidFill>
                  <a:schemeClr val="tx1"/>
                </a:solidFill>
                <a:effectLst/>
                <a:latin typeface="+mn-lt"/>
                <a:ea typeface="+mn-ea"/>
                <a:cs typeface="+mn-cs"/>
              </a:rPr>
              <a:t> (use of multiple chronic medication ) is common in the elderly and it is estimated that 40 % of geriatric patients  take 5 or more different drugs per week and 12 to 19% take 10 or more drugs in a week. </a:t>
            </a:r>
            <a:r>
              <a:rPr lang="en-IN" sz="1200" kern="1200" dirty="0" err="1">
                <a:solidFill>
                  <a:schemeClr val="tx1"/>
                </a:solidFill>
                <a:effectLst/>
                <a:latin typeface="+mn-lt"/>
                <a:ea typeface="+mn-ea"/>
                <a:cs typeface="+mn-cs"/>
              </a:rPr>
              <a:t>Polypharmacy</a:t>
            </a:r>
            <a:r>
              <a:rPr lang="en-IN" sz="1200" kern="1200" dirty="0">
                <a:solidFill>
                  <a:schemeClr val="tx1"/>
                </a:solidFill>
                <a:effectLst/>
                <a:latin typeface="+mn-lt"/>
                <a:ea typeface="+mn-ea"/>
                <a:cs typeface="+mn-cs"/>
              </a:rPr>
              <a:t> is associated with adverse drug reactions and anaesthesiologist should be aware of all the drugs the patient is consuming in order to minimize adverse events from drug interactions in this high risk surgical patients.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33</a:t>
            </a:fld>
            <a:endParaRPr lang="en-US"/>
          </a:p>
        </p:txBody>
      </p:sp>
    </p:spTree>
    <p:extLst>
      <p:ext uri="{BB962C8B-B14F-4D97-AF65-F5344CB8AC3E}">
        <p14:creationId xmlns:p14="http://schemas.microsoft.com/office/powerpoint/2010/main" xmlns="" val="2352749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Preoperative assessment plays a significant part in reducing postoperative complications. Knowledge of patients’ physical status will guide the assessment of type and severity of the comorbid disease, type of monitoring required, preoperative optimization and give indications of postoperative complications.</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Detailed medical history, physical examination, laboratory investigations and an assessment of surgical risk should be focussed during preoperative evaluation.</a:t>
            </a:r>
            <a:endParaRPr lang="en-US" sz="1200" kern="1200" dirty="0">
              <a:solidFill>
                <a:schemeClr val="tx1"/>
              </a:solidFill>
              <a:effectLst/>
              <a:latin typeface="+mn-lt"/>
              <a:ea typeface="+mn-ea"/>
              <a:cs typeface="+mn-cs"/>
            </a:endParaRPr>
          </a:p>
          <a:p>
            <a:r>
              <a:rPr lang="en-IN" sz="1200" b="1" kern="1200" dirty="0">
                <a:solidFill>
                  <a:schemeClr val="tx1"/>
                </a:solidFill>
                <a:effectLst/>
                <a:latin typeface="+mn-lt"/>
                <a:ea typeface="+mn-ea"/>
                <a:cs typeface="+mn-cs"/>
              </a:rPr>
              <a:t>Informed consent: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The patient, family and any legal guardian should be apprised of the surgical intervention and likely complications. Elderly patients may not be fully aware of the gravity of the intervention planned, so close family member should be involved to obtain a complete informed consent.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34</a:t>
            </a:fld>
            <a:endParaRPr lang="en-US"/>
          </a:p>
        </p:txBody>
      </p:sp>
    </p:spTree>
    <p:extLst>
      <p:ext uri="{BB962C8B-B14F-4D97-AF65-F5344CB8AC3E}">
        <p14:creationId xmlns:p14="http://schemas.microsoft.com/office/powerpoint/2010/main" xmlns="" val="1760854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History and Nutritional status: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 detailed list of medications and complete history of previous medical and surgical conditions should be noted. Complete blood count showing </a:t>
            </a:r>
            <a:r>
              <a:rPr lang="en-IN" sz="1200" kern="1200" dirty="0" err="1">
                <a:solidFill>
                  <a:schemeClr val="tx1"/>
                </a:solidFill>
                <a:effectLst/>
                <a:latin typeface="+mn-lt"/>
                <a:ea typeface="+mn-ea"/>
                <a:cs typeface="+mn-cs"/>
              </a:rPr>
              <a:t>anemia</a:t>
            </a:r>
            <a:r>
              <a:rPr lang="en-IN" sz="1200" kern="1200" dirty="0">
                <a:solidFill>
                  <a:schemeClr val="tx1"/>
                </a:solidFill>
                <a:effectLst/>
                <a:latin typeface="+mn-lt"/>
                <a:ea typeface="+mn-ea"/>
                <a:cs typeface="+mn-cs"/>
              </a:rPr>
              <a:t>, serum albumin level less than 3.2g/dl and cholesterol level less than 160mg/dl has been shown to be risk markers for adverse postoperative outcome. Body mass index of less than 20kg/m</a:t>
            </a:r>
            <a:r>
              <a:rPr lang="en-IN" sz="1200" kern="1200" baseline="30000" dirty="0">
                <a:solidFill>
                  <a:schemeClr val="tx1"/>
                </a:solidFill>
                <a:effectLst/>
                <a:latin typeface="+mn-lt"/>
                <a:ea typeface="+mn-ea"/>
                <a:cs typeface="+mn-cs"/>
              </a:rPr>
              <a:t>2</a:t>
            </a:r>
            <a:r>
              <a:rPr lang="en-IN" sz="1200" kern="1200" dirty="0">
                <a:solidFill>
                  <a:schemeClr val="tx1"/>
                </a:solidFill>
                <a:effectLst/>
                <a:latin typeface="+mn-lt"/>
                <a:ea typeface="+mn-ea"/>
                <a:cs typeface="+mn-cs"/>
              </a:rPr>
              <a:t> in a frail elderly may be suggestive of increased morbidity due to delayed wound healing. Preoperative nutritional supplements should be considered. </a:t>
            </a:r>
            <a:endParaRPr lang="en-US" sz="1200" kern="1200" dirty="0">
              <a:solidFill>
                <a:schemeClr val="tx1"/>
              </a:solidFill>
              <a:effectLst/>
              <a:latin typeface="+mn-lt"/>
              <a:ea typeface="+mn-ea"/>
              <a:cs typeface="+mn-cs"/>
            </a:endParaRPr>
          </a:p>
          <a:p>
            <a:r>
              <a:rPr lang="en-IN" sz="1200" b="1" kern="1200" dirty="0">
                <a:solidFill>
                  <a:schemeClr val="tx1"/>
                </a:solidFill>
                <a:effectLst/>
                <a:latin typeface="+mn-lt"/>
                <a:ea typeface="+mn-ea"/>
                <a:cs typeface="+mn-cs"/>
              </a:rPr>
              <a:t>Physical examination</a:t>
            </a:r>
            <a:r>
              <a:rPr lang="en-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The physical examination should include detailed information regarding hydration, nutrition, blood pressure, pulse irregularities and systemic examination. Assessment of preoperative mental status is critical as it normally reflects on the postoperative cognitive status. Pre-operative dementia is an important predictor of poor surgical outcome. Assessment of exercise tolerance and functional ability is important. The baseline functioning of the patient should be well documented. If a decreased functional reserve is detected, a high- care or intensive care facility may be appropriate post-operatively. The American Society of Anaesthesiologists (ASA) score should be recorded - it remains a good predictor of outcome in the elderly.</a:t>
            </a:r>
            <a:r>
              <a:rPr lang="en-IN" sz="1200" kern="1200" baseline="30000" dirty="0">
                <a:solidFill>
                  <a:schemeClr val="tx1"/>
                </a:solidFill>
                <a:effectLst/>
                <a:latin typeface="+mn-lt"/>
                <a:ea typeface="+mn-ea"/>
                <a:cs typeface="+mn-cs"/>
              </a:rPr>
              <a:t>5</a:t>
            </a:r>
            <a:r>
              <a:rPr lang="en-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36</a:t>
            </a:fld>
            <a:endParaRPr lang="en-US"/>
          </a:p>
        </p:txBody>
      </p:sp>
    </p:spTree>
    <p:extLst>
      <p:ext uri="{BB962C8B-B14F-4D97-AF65-F5344CB8AC3E}">
        <p14:creationId xmlns:p14="http://schemas.microsoft.com/office/powerpoint/2010/main" xmlns="" val="826562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May not be fully aware of gravity of planned intervention</a:t>
            </a:r>
          </a:p>
          <a:p>
            <a:r>
              <a:rPr lang="en-IN" sz="1200" dirty="0"/>
              <a:t>Involve close family member: obtain a complete informed consent</a:t>
            </a:r>
          </a:p>
          <a:p>
            <a:r>
              <a:rPr lang="en-IN" sz="1200" dirty="0"/>
              <a:t>The patient, family and any legal guardian should be apprised of the surgical intervention and likely complications. </a:t>
            </a:r>
            <a:endParaRPr lang="en-US" sz="1200"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37</a:t>
            </a:fld>
            <a:endParaRPr lang="en-US"/>
          </a:p>
        </p:txBody>
      </p:sp>
    </p:spTree>
    <p:extLst>
      <p:ext uri="{BB962C8B-B14F-4D97-AF65-F5344CB8AC3E}">
        <p14:creationId xmlns:p14="http://schemas.microsoft.com/office/powerpoint/2010/main" xmlns="" val="148165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Preoperative investigations: </a:t>
            </a:r>
          </a:p>
          <a:p>
            <a:r>
              <a:rPr lang="en-IN" dirty="0"/>
              <a:t>Any elderly patient should undergo the following basic tests and based on the comorbid conditions additional tests are advised.</a:t>
            </a:r>
            <a:endParaRPr lang="en-US" dirty="0"/>
          </a:p>
          <a:p>
            <a:pPr lvl="0"/>
            <a:r>
              <a:rPr lang="en-IN" dirty="0"/>
              <a:t>Haemoglobin , Full blood count </a:t>
            </a:r>
            <a:endParaRPr lang="en-US" dirty="0"/>
          </a:p>
          <a:p>
            <a:pPr lvl="0"/>
            <a:r>
              <a:rPr lang="en-IN" dirty="0"/>
              <a:t>Urea, Creatinine and electrolytes will give insight into renal function. Creatinine clearance is an important index.</a:t>
            </a:r>
            <a:endParaRPr lang="en-US" dirty="0"/>
          </a:p>
          <a:p>
            <a:pPr lvl="0"/>
            <a:r>
              <a:rPr lang="en-IN" dirty="0"/>
              <a:t>Blood glucose and cholesterol as there is increase risk of Diabetes mellitus and atherosclerosis.</a:t>
            </a:r>
            <a:endParaRPr lang="en-US" dirty="0"/>
          </a:p>
          <a:p>
            <a:pPr lvl="0"/>
            <a:r>
              <a:rPr lang="en-IN" dirty="0"/>
              <a:t>Albumin levels and coagulation profile </a:t>
            </a:r>
            <a:endParaRPr lang="en-US" dirty="0"/>
          </a:p>
          <a:p>
            <a:pPr lvl="0"/>
            <a:r>
              <a:rPr lang="en-IN" dirty="0"/>
              <a:t>ECG – any patient more than 60 years of age </a:t>
            </a:r>
            <a:endParaRPr lang="en-US" dirty="0"/>
          </a:p>
          <a:p>
            <a:pPr lvl="0"/>
            <a:r>
              <a:rPr lang="en-IN" dirty="0"/>
              <a:t>CXR and pulmonary function tests – with history of COPD </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39</a:t>
            </a:fld>
            <a:endParaRPr lang="en-US"/>
          </a:p>
        </p:txBody>
      </p:sp>
    </p:spTree>
    <p:extLst>
      <p:ext uri="{BB962C8B-B14F-4D97-AF65-F5344CB8AC3E}">
        <p14:creationId xmlns:p14="http://schemas.microsoft.com/office/powerpoint/2010/main" xmlns="" val="736295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Diabetes Mellitus: </a:t>
            </a:r>
            <a:r>
              <a:rPr lang="en-IN" sz="1200" kern="1200" dirty="0">
                <a:solidFill>
                  <a:schemeClr val="tx1"/>
                </a:solidFill>
                <a:effectLst/>
                <a:latin typeface="+mn-lt"/>
                <a:ea typeface="+mn-ea"/>
                <a:cs typeface="+mn-cs"/>
              </a:rPr>
              <a:t>patients should undergo preoperative assessment of fasting blood glucose and optimized with either IV Insulin for Type I DM or oral </a:t>
            </a:r>
            <a:r>
              <a:rPr lang="en-IN" sz="1200" kern="1200" dirty="0" err="1">
                <a:solidFill>
                  <a:schemeClr val="tx1"/>
                </a:solidFill>
                <a:effectLst/>
                <a:latin typeface="+mn-lt"/>
                <a:ea typeface="+mn-ea"/>
                <a:cs typeface="+mn-cs"/>
              </a:rPr>
              <a:t>hypoglycemics</a:t>
            </a:r>
            <a:r>
              <a:rPr lang="en-IN" sz="1200" kern="1200" dirty="0">
                <a:solidFill>
                  <a:schemeClr val="tx1"/>
                </a:solidFill>
                <a:effectLst/>
                <a:latin typeface="+mn-lt"/>
                <a:ea typeface="+mn-ea"/>
                <a:cs typeface="+mn-cs"/>
              </a:rPr>
              <a:t> and / parenteral Insulin for Type II patients. American Diabetic Association (ADA) recommends that </a:t>
            </a:r>
            <a:r>
              <a:rPr lang="en-IN" sz="1200" kern="1200" dirty="0" err="1">
                <a:solidFill>
                  <a:schemeClr val="tx1"/>
                </a:solidFill>
                <a:effectLst/>
                <a:latin typeface="+mn-lt"/>
                <a:ea typeface="+mn-ea"/>
                <a:cs typeface="+mn-cs"/>
              </a:rPr>
              <a:t>hypoglycemic</a:t>
            </a:r>
            <a:r>
              <a:rPr lang="en-IN" sz="1200" kern="1200" dirty="0">
                <a:solidFill>
                  <a:schemeClr val="tx1"/>
                </a:solidFill>
                <a:effectLst/>
                <a:latin typeface="+mn-lt"/>
                <a:ea typeface="+mn-ea"/>
                <a:cs typeface="+mn-cs"/>
              </a:rPr>
              <a:t> therapy is aimed at to keep pre-prandial blood glucose levels between</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80 – 120 mg/dl, bed time concentration between 100 – 140 mg/dl and haemoglobin A1C levels less than 7%. There are ample evidences that tight blood sugar control with insulin infusion, maintaining blood glucose between 80–150mg.dl intraoperatively and following</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ADA guidelines will minimise mortality and improve perioperative outcome.</a:t>
            </a:r>
            <a:r>
              <a:rPr lang="en-IN" sz="1200" kern="1200" baseline="30000" dirty="0">
                <a:solidFill>
                  <a:schemeClr val="tx1"/>
                </a:solidFill>
                <a:effectLst/>
                <a:latin typeface="+mn-lt"/>
                <a:ea typeface="+mn-ea"/>
                <a:cs typeface="+mn-cs"/>
              </a:rPr>
              <a:t>6 </a:t>
            </a:r>
            <a:r>
              <a:rPr lang="en-IN" sz="1200" kern="1200" dirty="0">
                <a:solidFill>
                  <a:schemeClr val="tx1"/>
                </a:solidFill>
                <a:effectLst/>
                <a:latin typeface="+mn-lt"/>
                <a:ea typeface="+mn-ea"/>
                <a:cs typeface="+mn-cs"/>
              </a:rPr>
              <a:t> Frequent postoperative blood glucose assessments and control have been shown to reduce infectious complications.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41</a:t>
            </a:fld>
            <a:endParaRPr lang="en-US"/>
          </a:p>
        </p:txBody>
      </p:sp>
    </p:spTree>
    <p:extLst>
      <p:ext uri="{BB962C8B-B14F-4D97-AF65-F5344CB8AC3E}">
        <p14:creationId xmlns:p14="http://schemas.microsoft.com/office/powerpoint/2010/main" xmlns="" val="105910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Cardiovascular Diseases:  </a:t>
            </a:r>
            <a:r>
              <a:rPr lang="en-IN" sz="1200" kern="1200" dirty="0">
                <a:solidFill>
                  <a:schemeClr val="tx1"/>
                </a:solidFill>
                <a:effectLst/>
                <a:latin typeface="+mn-lt"/>
                <a:ea typeface="+mn-ea"/>
                <a:cs typeface="+mn-cs"/>
              </a:rPr>
              <a:t>Hypertension, arrhythmias, congestive heart failure and ischemic heart disease are often associations in elderly patients presenting for surgery. There is a clear consensus on continuation of most, if not all, of chronic medication </a:t>
            </a:r>
            <a:r>
              <a:rPr lang="en-IN" sz="1200" kern="1200" dirty="0" err="1">
                <a:solidFill>
                  <a:schemeClr val="tx1"/>
                </a:solidFill>
                <a:effectLst/>
                <a:latin typeface="+mn-lt"/>
                <a:ea typeface="+mn-ea"/>
                <a:cs typeface="+mn-cs"/>
              </a:rPr>
              <a:t>upto</a:t>
            </a:r>
            <a:r>
              <a:rPr lang="en-IN" sz="1200" kern="1200" dirty="0">
                <a:solidFill>
                  <a:schemeClr val="tx1"/>
                </a:solidFill>
                <a:effectLst/>
                <a:latin typeface="+mn-lt"/>
                <a:ea typeface="+mn-ea"/>
                <a:cs typeface="+mn-cs"/>
              </a:rPr>
              <a:t> and including the day of the surgery .Recent guidelines recommend stoppage of ACE inhibitors and AT receptor blocking drugs one day prior to day of surgery. </a:t>
            </a:r>
            <a:endParaRPr lang="en-US" sz="1200" kern="1200" dirty="0">
              <a:solidFill>
                <a:schemeClr val="tx1"/>
              </a:solidFill>
              <a:effectLst/>
              <a:latin typeface="+mn-lt"/>
              <a:ea typeface="+mn-ea"/>
              <a:cs typeface="+mn-cs"/>
            </a:endParaRPr>
          </a:p>
          <a:p>
            <a:r>
              <a:rPr lang="en-IN" sz="1200" b="1" kern="1200" dirty="0">
                <a:solidFill>
                  <a:schemeClr val="tx1"/>
                </a:solidFill>
                <a:effectLst/>
                <a:latin typeface="+mn-lt"/>
                <a:ea typeface="+mn-ea"/>
                <a:cs typeface="+mn-cs"/>
              </a:rPr>
              <a:t>Pulmonary disease: </a:t>
            </a:r>
            <a:r>
              <a:rPr lang="en-IN" sz="1200" kern="1200" dirty="0">
                <a:solidFill>
                  <a:schemeClr val="tx1"/>
                </a:solidFill>
                <a:effectLst/>
                <a:latin typeface="+mn-lt"/>
                <a:ea typeface="+mn-ea"/>
                <a:cs typeface="+mn-cs"/>
              </a:rPr>
              <a:t>Elderly patients should be carefully evaluated for any reversible component of their disease. Those with severe COPD should undergo pulmonary function testing with or without bronchodilators. Cessation of smoking, at least 4 weeks before surgery is strongly recommended. For both smokers and non-smokers with reversible component or airway </a:t>
            </a:r>
            <a:r>
              <a:rPr lang="en-IN" sz="1200" kern="1200" dirty="0" err="1">
                <a:solidFill>
                  <a:schemeClr val="tx1"/>
                </a:solidFill>
                <a:effectLst/>
                <a:latin typeface="+mn-lt"/>
                <a:ea typeface="+mn-ea"/>
                <a:cs typeface="+mn-cs"/>
              </a:rPr>
              <a:t>hyperreactivity</a:t>
            </a:r>
            <a:r>
              <a:rPr lang="en-IN" sz="1200" kern="1200" dirty="0">
                <a:solidFill>
                  <a:schemeClr val="tx1"/>
                </a:solidFill>
                <a:effectLst/>
                <a:latin typeface="+mn-lt"/>
                <a:ea typeface="+mn-ea"/>
                <a:cs typeface="+mn-cs"/>
              </a:rPr>
              <a:t>, a short course of  β adrenergic agonist and intravenous corticosteroid therapy is recommended.</a:t>
            </a:r>
            <a:endParaRPr lang="en-US" sz="1200" kern="1200" dirty="0">
              <a:solidFill>
                <a:schemeClr val="tx1"/>
              </a:solidFill>
              <a:effectLst/>
              <a:latin typeface="+mn-lt"/>
              <a:ea typeface="+mn-ea"/>
              <a:cs typeface="+mn-cs"/>
            </a:endParaRPr>
          </a:p>
          <a:p>
            <a:pPr marL="0" indent="0" fontAlgn="t">
              <a:buNone/>
            </a:pPr>
            <a:r>
              <a:rPr lang="en-US" sz="1200" b="1" dirty="0"/>
              <a:t> </a:t>
            </a:r>
            <a:r>
              <a:rPr lang="en-US" sz="1200" dirty="0"/>
              <a:t>- Major Predictors: Unstable </a:t>
            </a:r>
            <a:r>
              <a:rPr lang="en-US" sz="1200" dirty="0" err="1"/>
              <a:t>cor.S</a:t>
            </a:r>
            <a:r>
              <a:rPr lang="en-US" sz="1200" dirty="0"/>
              <a:t>, Decompensated HF, new- </a:t>
            </a:r>
          </a:p>
          <a:p>
            <a:pPr marL="0" indent="0" fontAlgn="t">
              <a:buNone/>
            </a:pPr>
            <a:r>
              <a:rPr lang="en-US" sz="1200" dirty="0"/>
              <a:t>       onset </a:t>
            </a:r>
            <a:r>
              <a:rPr lang="en-US" sz="1200" dirty="0" err="1"/>
              <a:t>HF,Significant</a:t>
            </a:r>
            <a:r>
              <a:rPr lang="en-US" sz="1200" dirty="0"/>
              <a:t> arrhythmias, Severe </a:t>
            </a:r>
            <a:r>
              <a:rPr lang="en-US" sz="1200" dirty="0" err="1"/>
              <a:t>valvular</a:t>
            </a:r>
            <a:r>
              <a:rPr lang="en-US" sz="1200" dirty="0"/>
              <a:t> disease (AS)</a:t>
            </a:r>
          </a:p>
          <a:p>
            <a:pPr marL="0" indent="0" fontAlgn="t">
              <a:buNone/>
            </a:pPr>
            <a:r>
              <a:rPr lang="en-IN" sz="1200" b="1" dirty="0"/>
              <a:t>Intermediate Predictors</a:t>
            </a:r>
            <a:r>
              <a:rPr lang="en-IN" sz="1200" dirty="0"/>
              <a:t>: h/o IHD, </a:t>
            </a:r>
            <a:r>
              <a:rPr lang="en-IN" sz="1200" dirty="0" err="1"/>
              <a:t>HF,cerebro</a:t>
            </a:r>
            <a:r>
              <a:rPr lang="en-IN" sz="1200" dirty="0"/>
              <a:t>-vascular </a:t>
            </a:r>
            <a:r>
              <a:rPr lang="en-IN" sz="1200" dirty="0" err="1"/>
              <a:t>disease,renal</a:t>
            </a:r>
            <a:r>
              <a:rPr lang="en-IN" sz="1200" dirty="0"/>
              <a:t> </a:t>
            </a:r>
            <a:r>
              <a:rPr lang="en-IN" sz="1200" dirty="0" err="1"/>
              <a:t>insufficieny</a:t>
            </a:r>
            <a:r>
              <a:rPr lang="en-IN" sz="1200" dirty="0"/>
              <a:t> &amp; DM</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42</a:t>
            </a:fld>
            <a:endParaRPr lang="en-US"/>
          </a:p>
        </p:txBody>
      </p:sp>
    </p:spTree>
    <p:extLst>
      <p:ext uri="{BB962C8B-B14F-4D97-AF65-F5344CB8AC3E}">
        <p14:creationId xmlns:p14="http://schemas.microsoft.com/office/powerpoint/2010/main" xmlns="" val="202067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Reversible component Checked</a:t>
            </a:r>
          </a:p>
          <a:p>
            <a:r>
              <a:rPr lang="en-IN" sz="1200" dirty="0"/>
              <a:t>Severe COPD: P F T with/without bronchodilators</a:t>
            </a:r>
          </a:p>
          <a:p>
            <a:r>
              <a:rPr lang="en-IN" sz="1200" dirty="0"/>
              <a:t>Cessation of smoking: at least 4 weeks before surgery</a:t>
            </a:r>
          </a:p>
          <a:p>
            <a:r>
              <a:rPr lang="en-IN" sz="1200" dirty="0"/>
              <a:t>For both smokers &amp; non-smokers with reversible COPD: </a:t>
            </a:r>
          </a:p>
          <a:p>
            <a:pPr marL="0" indent="0">
              <a:buNone/>
            </a:pPr>
            <a:r>
              <a:rPr lang="en-IN" sz="1200" dirty="0"/>
              <a:t>     short course of  β agonist &amp; I V corticosteroid therapy is recommended.</a:t>
            </a: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43</a:t>
            </a:fld>
            <a:endParaRPr lang="en-US"/>
          </a:p>
        </p:txBody>
      </p:sp>
    </p:spTree>
    <p:extLst>
      <p:ext uri="{BB962C8B-B14F-4D97-AF65-F5344CB8AC3E}">
        <p14:creationId xmlns:p14="http://schemas.microsoft.com/office/powerpoint/2010/main" xmlns="" val="1901351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Cirrhosis</a:t>
            </a:r>
            <a:r>
              <a:rPr lang="en-IN" sz="1200" kern="1200" dirty="0">
                <a:solidFill>
                  <a:schemeClr val="tx1"/>
                </a:solidFill>
                <a:effectLst/>
                <a:latin typeface="+mn-lt"/>
                <a:ea typeface="+mn-ea"/>
                <a:cs typeface="+mn-cs"/>
              </a:rPr>
              <a:t>: Elderly patients with cirrhosis are increased risk of mortality </a:t>
            </a:r>
            <a:r>
              <a:rPr lang="en-IN" sz="1200" kern="1200" dirty="0" err="1">
                <a:solidFill>
                  <a:schemeClr val="tx1"/>
                </a:solidFill>
                <a:effectLst/>
                <a:latin typeface="+mn-lt"/>
                <a:ea typeface="+mn-ea"/>
                <a:cs typeface="+mn-cs"/>
              </a:rPr>
              <a:t>upto</a:t>
            </a:r>
            <a:r>
              <a:rPr lang="en-IN" sz="1200" kern="1200" dirty="0">
                <a:solidFill>
                  <a:schemeClr val="tx1"/>
                </a:solidFill>
                <a:effectLst/>
                <a:latin typeface="+mn-lt"/>
                <a:ea typeface="+mn-ea"/>
                <a:cs typeface="+mn-cs"/>
              </a:rPr>
              <a:t> 90 days postoperatively. Optimal use of anaesthetics, appropriate anaesthetic techniques will prevent further aggravation of the condition.</a:t>
            </a:r>
            <a:endParaRPr lang="en-US" sz="1200" kern="1200" dirty="0">
              <a:solidFill>
                <a:schemeClr val="tx1"/>
              </a:solidFill>
              <a:effectLst/>
              <a:latin typeface="+mn-lt"/>
              <a:ea typeface="+mn-ea"/>
              <a:cs typeface="+mn-cs"/>
            </a:endParaRPr>
          </a:p>
          <a:p>
            <a:r>
              <a:rPr lang="en-IN" sz="1200" b="1" kern="1200" dirty="0">
                <a:solidFill>
                  <a:schemeClr val="tx1"/>
                </a:solidFill>
                <a:effectLst/>
                <a:latin typeface="+mn-lt"/>
                <a:ea typeface="+mn-ea"/>
                <a:cs typeface="+mn-cs"/>
              </a:rPr>
              <a:t>Renal failure</a:t>
            </a:r>
            <a:r>
              <a:rPr lang="en-IN" sz="1200" kern="1200" dirty="0">
                <a:solidFill>
                  <a:schemeClr val="tx1"/>
                </a:solidFill>
                <a:effectLst/>
                <a:latin typeface="+mn-lt"/>
                <a:ea typeface="+mn-ea"/>
                <a:cs typeface="+mn-cs"/>
              </a:rPr>
              <a:t>: Preventing postoperative renal failure is an important consideration in elderly patients particularly those with pre-existing renal insufficiency, diabetes mellitus and hypertension. Careful blood pressure control, avoiding fasting induced hypovolemia , monitoring blood glucose and estimating creatinine clearance are measures to optimize patient’s condition.</a:t>
            </a:r>
            <a:endParaRPr lang="en-US" sz="1200" kern="1200" dirty="0">
              <a:solidFill>
                <a:schemeClr val="tx1"/>
              </a:solidFill>
              <a:effectLst/>
              <a:latin typeface="+mn-lt"/>
              <a:ea typeface="+mn-ea"/>
              <a:cs typeface="+mn-cs"/>
            </a:endParaRPr>
          </a:p>
          <a:p>
            <a:r>
              <a:rPr lang="en-IN" sz="1200" b="1" kern="1200" dirty="0" err="1">
                <a:solidFill>
                  <a:schemeClr val="tx1"/>
                </a:solidFill>
                <a:effectLst/>
                <a:latin typeface="+mn-lt"/>
                <a:ea typeface="+mn-ea"/>
                <a:cs typeface="+mn-cs"/>
              </a:rPr>
              <a:t>Fraility</a:t>
            </a:r>
            <a:r>
              <a:rPr lang="en-IN" sz="1200" kern="1200" dirty="0">
                <a:solidFill>
                  <a:schemeClr val="tx1"/>
                </a:solidFill>
                <a:effectLst/>
                <a:latin typeface="+mn-lt"/>
                <a:ea typeface="+mn-ea"/>
                <a:cs typeface="+mn-cs"/>
              </a:rPr>
              <a:t>: As 30 % of elderly patients are frail, improving functional status may be as important as optimising patient’s condition. </a:t>
            </a:r>
            <a:r>
              <a:rPr lang="en-IN" sz="1200" kern="1200" dirty="0" err="1">
                <a:solidFill>
                  <a:schemeClr val="tx1"/>
                </a:solidFill>
                <a:effectLst/>
                <a:latin typeface="+mn-lt"/>
                <a:ea typeface="+mn-ea"/>
                <a:cs typeface="+mn-cs"/>
              </a:rPr>
              <a:t>Fraility</a:t>
            </a:r>
            <a:r>
              <a:rPr lang="en-IN" sz="1200" kern="1200" dirty="0">
                <a:solidFill>
                  <a:schemeClr val="tx1"/>
                </a:solidFill>
                <a:effectLst/>
                <a:latin typeface="+mn-lt"/>
                <a:ea typeface="+mn-ea"/>
                <a:cs typeface="+mn-cs"/>
              </a:rPr>
              <a:t> can be assessed by assessment of weakness, weight loss, exhaustion, low physical activity and slowed walking speeds. Functional exercise capacity can be increased by structured training programs and has been shown to be associated with improved outcomes after major surgeries.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44</a:t>
            </a:fld>
            <a:endParaRPr lang="en-US"/>
          </a:p>
        </p:txBody>
      </p:sp>
    </p:spTree>
    <p:extLst>
      <p:ext uri="{BB962C8B-B14F-4D97-AF65-F5344CB8AC3E}">
        <p14:creationId xmlns:p14="http://schemas.microsoft.com/office/powerpoint/2010/main" xmlns="" val="262420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FOTO</a:t>
            </a:r>
          </a:p>
          <a:p>
            <a:r>
              <a:rPr lang="en-IN"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Globally there is an increase in the aging population due to a parallel decline in mortality and  fertility. Public health initiatives have also directly contributed to population aging. While the United States (US) population &lt; 65 years of age is increasing by 1% per year, the population from ages 65 to 79 years is increasing by &gt; 2% per year, and the population 80 years or older is increasing by 3% per year. The number of “elderly” persons (&gt;65 years) has tripled over the last 50 years and will more than triple again over the next 50 years (Fig.1). On a global level, the most rapidly growing age group is that aged 80 years and over (i.e., “oldest-old” or geriatric)</a:t>
            </a:r>
            <a:r>
              <a:rPr lang="en-IN" sz="1200" kern="1200" baseline="30000" dirty="0">
                <a:solidFill>
                  <a:schemeClr val="tx1"/>
                </a:solidFill>
                <a:effectLst/>
                <a:latin typeface="+mn-lt"/>
                <a:ea typeface="+mn-ea"/>
                <a:cs typeface="+mn-cs"/>
              </a:rPr>
              <a:t>1</a:t>
            </a:r>
            <a:r>
              <a:rPr lang="en-IN" sz="1200" kern="1200" dirty="0">
                <a:solidFill>
                  <a:schemeClr val="tx1"/>
                </a:solidFill>
                <a:effectLst/>
                <a:latin typeface="+mn-lt"/>
                <a:ea typeface="+mn-ea"/>
                <a:cs typeface="+mn-cs"/>
              </a:rPr>
              <a:t>. So is the demand for elective and emergency surgery in the elderly patients is increasing.</a:t>
            </a:r>
            <a:r>
              <a:rPr lang="en-IN" sz="1200" kern="1200" baseline="30000" dirty="0">
                <a:solidFill>
                  <a:schemeClr val="tx1"/>
                </a:solidFill>
                <a:effectLst/>
                <a:latin typeface="+mn-lt"/>
                <a:ea typeface="+mn-ea"/>
                <a:cs typeface="+mn-cs"/>
              </a:rPr>
              <a:t>2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It has been estimated that elderly people require surgery four times more often than the rest of the population, and that this number will increase by 25% by 2020 </a:t>
            </a:r>
            <a:r>
              <a:rPr lang="en-IN" sz="1200" kern="1200" baseline="30000" dirty="0">
                <a:solidFill>
                  <a:schemeClr val="tx1"/>
                </a:solidFill>
                <a:effectLst/>
                <a:latin typeface="+mn-lt"/>
                <a:ea typeface="+mn-ea"/>
                <a:cs typeface="+mn-cs"/>
              </a:rPr>
              <a:t>3</a:t>
            </a:r>
            <a:r>
              <a:rPr lang="en-IN" sz="1200" i="1" kern="1200" dirty="0">
                <a:solidFill>
                  <a:schemeClr val="tx1"/>
                </a:solidFill>
                <a:effectLst/>
                <a:latin typeface="+mn-lt"/>
                <a:ea typeface="+mn-ea"/>
                <a:cs typeface="+mn-cs"/>
              </a:rPr>
              <a:t>. </a:t>
            </a:r>
            <a:r>
              <a:rPr lang="en-IN" sz="1200" kern="1200" dirty="0">
                <a:solidFill>
                  <a:schemeClr val="tx1"/>
                </a:solidFill>
                <a:effectLst/>
                <a:latin typeface="+mn-lt"/>
                <a:ea typeface="+mn-ea"/>
                <a:cs typeface="+mn-cs"/>
              </a:rPr>
              <a:t>In India, according to the Census, Registrar General of India, 2001, the elderly population since independence had increased from approximately 18.2 millions to 75.9 millions in 2001</a:t>
            </a:r>
            <a:r>
              <a:rPr lang="en-IN" sz="1200" kern="1200" baseline="30000" dirty="0">
                <a:solidFill>
                  <a:schemeClr val="tx1"/>
                </a:solidFill>
                <a:effectLst/>
                <a:latin typeface="+mn-lt"/>
                <a:ea typeface="+mn-ea"/>
                <a:cs typeface="+mn-cs"/>
              </a:rPr>
              <a:t>4</a:t>
            </a:r>
            <a:r>
              <a:rPr lang="en-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Since more and more such patients are likely to present for surgery and anaesthesia, it is important to understand the changes that occur in various organ systems due to aging and their effect on the perioperative outcome.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a:t>
            </a:fld>
            <a:endParaRPr lang="en-US"/>
          </a:p>
        </p:txBody>
      </p:sp>
    </p:spTree>
    <p:extLst>
      <p:ext uri="{BB962C8B-B14F-4D97-AF65-F5344CB8AC3E}">
        <p14:creationId xmlns:p14="http://schemas.microsoft.com/office/powerpoint/2010/main" xmlns="" val="3397487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‘Geriatric orthopaedics’</a:t>
            </a:r>
          </a:p>
          <a:p>
            <a:r>
              <a:rPr lang="en-IN" dirty="0"/>
              <a:t> is the multi-disciplinary approach to the management of frail and often complex patients presenting with fragility fracture to ensure that they receive appropriate and timely intervention to allow the best possible outcome. Early involvement of geriatric specialists and other specialists, pain management, physiotherapy in the preoperative to postoperative period.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45</a:t>
            </a:fld>
            <a:endParaRPr lang="en-US"/>
          </a:p>
        </p:txBody>
      </p:sp>
    </p:spTree>
    <p:extLst>
      <p:ext uri="{BB962C8B-B14F-4D97-AF65-F5344CB8AC3E}">
        <p14:creationId xmlns:p14="http://schemas.microsoft.com/office/powerpoint/2010/main" xmlns="" val="1274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Gold standard intervention for frailty </a:t>
            </a:r>
            <a:endParaRPr lang="en-US" dirty="0"/>
          </a:p>
          <a:p>
            <a:r>
              <a:rPr lang="en-US" sz="1200" kern="1200" dirty="0">
                <a:solidFill>
                  <a:schemeClr val="tx1"/>
                </a:solidFill>
                <a:effectLst/>
                <a:latin typeface="+mn-lt"/>
                <a:ea typeface="+mn-ea"/>
                <a:cs typeface="+mn-cs"/>
              </a:rPr>
              <a:t>• An older person who receives CGA by a multidisciplinary team in a specialist environment is more likely to be alive and living in their own home 6 months after an acute illness </a:t>
            </a:r>
            <a:endParaRPr lang="en-US" dirty="0"/>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46</a:t>
            </a:fld>
            <a:endParaRPr lang="en-US"/>
          </a:p>
        </p:txBody>
      </p:sp>
    </p:spTree>
    <p:extLst>
      <p:ext uri="{BB962C8B-B14F-4D97-AF65-F5344CB8AC3E}">
        <p14:creationId xmlns:p14="http://schemas.microsoft.com/office/powerpoint/2010/main" xmlns="" val="4104779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General Anaesthesia:  </a:t>
            </a:r>
            <a:r>
              <a:rPr lang="en-IN" sz="1200" kern="1200" dirty="0">
                <a:solidFill>
                  <a:schemeClr val="tx1"/>
                </a:solidFill>
                <a:effectLst/>
                <a:latin typeface="+mn-lt"/>
                <a:ea typeface="+mn-ea"/>
                <a:cs typeface="+mn-cs"/>
              </a:rPr>
              <a:t>Considerations for administration of general</a:t>
            </a:r>
            <a:r>
              <a:rPr lang="en-IN" sz="1200" b="1" kern="1200" dirty="0">
                <a:solidFill>
                  <a:schemeClr val="tx1"/>
                </a:solidFill>
                <a:effectLst/>
                <a:latin typeface="+mn-lt"/>
                <a:ea typeface="+mn-ea"/>
                <a:cs typeface="+mn-cs"/>
              </a:rPr>
              <a:t> </a:t>
            </a:r>
            <a:r>
              <a:rPr lang="en-IN" sz="1200" kern="1200" dirty="0">
                <a:solidFill>
                  <a:schemeClr val="tx1"/>
                </a:solidFill>
                <a:effectLst/>
                <a:latin typeface="+mn-lt"/>
                <a:ea typeface="+mn-ea"/>
                <a:cs typeface="+mn-cs"/>
              </a:rPr>
              <a:t>anaesthesia in elderly are:</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Aggressively pre-oxygenate, ED</a:t>
            </a:r>
            <a:r>
              <a:rPr lang="en-IN" sz="1200" kern="1200" baseline="-25000" dirty="0">
                <a:solidFill>
                  <a:schemeClr val="tx1"/>
                </a:solidFill>
                <a:effectLst/>
                <a:latin typeface="+mn-lt"/>
                <a:ea typeface="+mn-ea"/>
                <a:cs typeface="+mn-cs"/>
              </a:rPr>
              <a:t>50</a:t>
            </a:r>
            <a:r>
              <a:rPr lang="en-IN" sz="1200" kern="1200" dirty="0">
                <a:solidFill>
                  <a:schemeClr val="tx1"/>
                </a:solidFill>
                <a:effectLst/>
                <a:latin typeface="+mn-lt"/>
                <a:ea typeface="+mn-ea"/>
                <a:cs typeface="+mn-cs"/>
              </a:rPr>
              <a:t> equivalent for inhalational anaesthetics falls linearly with age therefore, the dosage of drugs effecting CNS need be reduced.  Concurrent use of propofol, midazolam, opioids, increase the depth of anaesthesia. Hypotension is very common so the dosages of these agents should be titrated. Short acting drugs should be selected, stimulation of tracheal intubation does not offset hypotension in elderly patients. Peak effects of drugs administered is delayed: midazolam 5 </a:t>
            </a:r>
            <a:r>
              <a:rPr lang="en-IN" sz="1200" kern="1200" dirty="0" err="1">
                <a:solidFill>
                  <a:schemeClr val="tx1"/>
                </a:solidFill>
                <a:effectLst/>
                <a:latin typeface="+mn-lt"/>
                <a:ea typeface="+mn-ea"/>
                <a:cs typeface="+mn-cs"/>
              </a:rPr>
              <a:t>mins</a:t>
            </a:r>
            <a:r>
              <a:rPr lang="en-IN" sz="1200" kern="1200" dirty="0">
                <a:solidFill>
                  <a:schemeClr val="tx1"/>
                </a:solidFill>
                <a:effectLst/>
                <a:latin typeface="+mn-lt"/>
                <a:ea typeface="+mn-ea"/>
                <a:cs typeface="+mn-cs"/>
              </a:rPr>
              <a:t>, fentanyl 6-8 min, and for propofol 10 minutes. To minimize the depth and duration of hypotension, the dosages are adjusted downwards to 1.0-1.5 mg/kg lean body weight (LBW) for propofol without opioid supplementation and 0.5-1.0mg/kg when opioids are given simultaneously.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kern="1200" dirty="0">
                <a:solidFill>
                  <a:schemeClr val="tx1"/>
                </a:solidFill>
                <a:effectLst/>
                <a:latin typeface="+mn-lt"/>
                <a:ea typeface="+mn-ea"/>
                <a:cs typeface="+mn-cs"/>
              </a:rPr>
              <a:t>Aspiration prophylaxis</a:t>
            </a:r>
            <a:r>
              <a:rPr lang="en-IN" sz="1200" kern="1200" dirty="0">
                <a:solidFill>
                  <a:schemeClr val="tx1"/>
                </a:solidFill>
                <a:effectLst/>
                <a:latin typeface="+mn-lt"/>
                <a:ea typeface="+mn-ea"/>
                <a:cs typeface="+mn-cs"/>
              </a:rPr>
              <a:t>: Use of aspiration prophylaxis and rapid sequence intubation (RSI) should be practiced routinely, especially in patients with diabetes mellitus or oesophageal reflux disease and emergency procedures.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47</a:t>
            </a:fld>
            <a:endParaRPr lang="en-US"/>
          </a:p>
        </p:txBody>
      </p:sp>
    </p:spTree>
    <p:extLst>
      <p:ext uri="{BB962C8B-B14F-4D97-AF65-F5344CB8AC3E}">
        <p14:creationId xmlns:p14="http://schemas.microsoft.com/office/powerpoint/2010/main" xmlns="" val="1744324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kern="1200" dirty="0">
                <a:solidFill>
                  <a:schemeClr val="tx1"/>
                </a:solidFill>
                <a:effectLst/>
                <a:latin typeface="+mn-lt"/>
                <a:ea typeface="+mn-ea"/>
                <a:cs typeface="+mn-cs"/>
              </a:rPr>
              <a:t>Inhalational Agents</a:t>
            </a:r>
            <a:r>
              <a:rPr lang="en-IN" sz="1200" kern="1200" dirty="0">
                <a:solidFill>
                  <a:schemeClr val="tx1"/>
                </a:solidFill>
                <a:effectLst/>
                <a:latin typeface="+mn-lt"/>
                <a:ea typeface="+mn-ea"/>
                <a:cs typeface="+mn-cs"/>
              </a:rPr>
              <a:t>: MAC decreases by 4% to 5% per decade after 40 years and therefore elderly patients require less volumes of inhalational anaesthetics to reach the same level of unconsciousness than younger patients . Less insoluble agents like sevoflurane and </a:t>
            </a:r>
            <a:r>
              <a:rPr lang="en-IN" sz="1200" kern="1200" dirty="0" err="1">
                <a:solidFill>
                  <a:schemeClr val="tx1"/>
                </a:solidFill>
                <a:effectLst/>
                <a:latin typeface="+mn-lt"/>
                <a:ea typeface="+mn-ea"/>
                <a:cs typeface="+mn-cs"/>
              </a:rPr>
              <a:t>desflurane</a:t>
            </a:r>
            <a:r>
              <a:rPr lang="en-IN" sz="1200" kern="1200" dirty="0">
                <a:solidFill>
                  <a:schemeClr val="tx1"/>
                </a:solidFill>
                <a:effectLst/>
                <a:latin typeface="+mn-lt"/>
                <a:ea typeface="+mn-ea"/>
                <a:cs typeface="+mn-cs"/>
              </a:rPr>
              <a:t>, undergo minimal metabolism  and are excreted unchanged and are preferred.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48</a:t>
            </a:fld>
            <a:endParaRPr lang="en-US"/>
          </a:p>
        </p:txBody>
      </p:sp>
    </p:spTree>
    <p:extLst>
      <p:ext uri="{BB962C8B-B14F-4D97-AF65-F5344CB8AC3E}">
        <p14:creationId xmlns:p14="http://schemas.microsoft.com/office/powerpoint/2010/main" xmlns="" val="2984935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Neuromuscular Blockers</a:t>
            </a:r>
            <a:r>
              <a:rPr lang="en-IN" sz="1200" kern="1200" dirty="0">
                <a:solidFill>
                  <a:schemeClr val="tx1"/>
                </a:solidFill>
                <a:effectLst/>
                <a:latin typeface="+mn-lt"/>
                <a:ea typeface="+mn-ea"/>
                <a:cs typeface="+mn-cs"/>
              </a:rPr>
              <a:t>: Anticipate prolonged duration of neuromuscular drugs that undergo organ based clearance. Intermediate acting agents become longer acting with increasing age (except </a:t>
            </a:r>
            <a:r>
              <a:rPr lang="en-IN" sz="1200" kern="1200" dirty="0" err="1">
                <a:solidFill>
                  <a:schemeClr val="tx1"/>
                </a:solidFill>
                <a:effectLst/>
                <a:latin typeface="+mn-lt"/>
                <a:ea typeface="+mn-ea"/>
                <a:cs typeface="+mn-cs"/>
              </a:rPr>
              <a:t>atracurium</a:t>
            </a:r>
            <a:r>
              <a:rPr lang="en-IN" sz="1200" kern="1200" dirty="0">
                <a:solidFill>
                  <a:schemeClr val="tx1"/>
                </a:solidFill>
                <a:effectLst/>
                <a:latin typeface="+mn-lt"/>
                <a:ea typeface="+mn-ea"/>
                <a:cs typeface="+mn-cs"/>
              </a:rPr>
              <a:t> and </a:t>
            </a:r>
            <a:r>
              <a:rPr lang="en-IN" sz="1200" kern="1200" dirty="0" err="1">
                <a:solidFill>
                  <a:schemeClr val="tx1"/>
                </a:solidFill>
                <a:effectLst/>
                <a:latin typeface="+mn-lt"/>
                <a:ea typeface="+mn-ea"/>
                <a:cs typeface="+mn-cs"/>
              </a:rPr>
              <a:t>cisatracurium</a:t>
            </a:r>
            <a:r>
              <a:rPr lang="en-IN" sz="1200" kern="1200" dirty="0">
                <a:solidFill>
                  <a:schemeClr val="tx1"/>
                </a:solidFill>
                <a:effectLst/>
                <a:latin typeface="+mn-lt"/>
                <a:ea typeface="+mn-ea"/>
                <a:cs typeface="+mn-cs"/>
              </a:rPr>
              <a:t>), decreasing body temperature, diabetes and obesity (if dose is calculated on total body weight) and result in increased density of neuromuscular blockade. Dose of anticholinesterase inhibitors should also be reduced accordingly and patients strictly observed in the post-anaesthesia care unit (PACU) for any sign of </a:t>
            </a:r>
            <a:r>
              <a:rPr lang="en-IN" sz="1200" kern="1200" dirty="0" err="1">
                <a:solidFill>
                  <a:schemeClr val="tx1"/>
                </a:solidFill>
                <a:effectLst/>
                <a:latin typeface="+mn-lt"/>
                <a:ea typeface="+mn-ea"/>
                <a:cs typeface="+mn-cs"/>
              </a:rPr>
              <a:t>recurarization</a:t>
            </a:r>
            <a:r>
              <a:rPr lang="en-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IN" sz="1200" b="1" kern="1200" dirty="0">
                <a:solidFill>
                  <a:schemeClr val="tx1"/>
                </a:solidFill>
                <a:effectLst/>
                <a:latin typeface="+mn-lt"/>
                <a:ea typeface="+mn-ea"/>
                <a:cs typeface="+mn-cs"/>
              </a:rPr>
              <a:t>NSAIDS</a:t>
            </a:r>
            <a:r>
              <a:rPr lang="en-IN" sz="1200" kern="1200" dirty="0">
                <a:solidFill>
                  <a:schemeClr val="tx1"/>
                </a:solidFill>
                <a:effectLst/>
                <a:latin typeface="+mn-lt"/>
                <a:ea typeface="+mn-ea"/>
                <a:cs typeface="+mn-cs"/>
              </a:rPr>
              <a:t>: Non-steroidal anti-inflammatory drugs (NSAIDs) for postoperative pain relief should be given in reduced doses to avoid complications such as gastritis, acute renal failure.</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NSAIDs should be avoided in elderly patients with preoperative deranged renal functions (raised urea/Creatinine levels) or if the patient is hypovolemic.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50</a:t>
            </a:fld>
            <a:endParaRPr lang="en-US"/>
          </a:p>
        </p:txBody>
      </p:sp>
    </p:spTree>
    <p:extLst>
      <p:ext uri="{BB962C8B-B14F-4D97-AF65-F5344CB8AC3E}">
        <p14:creationId xmlns:p14="http://schemas.microsoft.com/office/powerpoint/2010/main" xmlns="" val="2678790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Regional Anaesthesia</a:t>
            </a:r>
            <a:r>
              <a:rPr lang="en-IN" sz="1200" kern="1200" dirty="0">
                <a:solidFill>
                  <a:schemeClr val="tx1"/>
                </a:solidFill>
                <a:effectLst/>
                <a:latin typeface="+mn-lt"/>
                <a:ea typeface="+mn-ea"/>
                <a:cs typeface="+mn-cs"/>
              </a:rPr>
              <a:t>: Concerns with regard to regional anaesthesia include: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Increased sensitivity to local anaesthetics, Increase risk of persistent numbness, nerve palsies and neuralgic complications, increased duration of block, higher level of block, greater degree of hypotension and bradycardia even with similar dose as in younger adults and greater  reduction in sedation requirement with central neuraxial block.</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Regional anaesthesia also blocks the stress response to surgical stimulus and limits central sensitization, reduce the requirement of postoperative opioid analgesics and improve cardiac, pulmonary and renal outcomes and decrease the incidence of thromboembolism.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51</a:t>
            </a:fld>
            <a:endParaRPr lang="en-US"/>
          </a:p>
        </p:txBody>
      </p:sp>
    </p:spTree>
    <p:extLst>
      <p:ext uri="{BB962C8B-B14F-4D97-AF65-F5344CB8AC3E}">
        <p14:creationId xmlns:p14="http://schemas.microsoft.com/office/powerpoint/2010/main" xmlns="" val="3252391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Fluids</a:t>
            </a:r>
            <a:r>
              <a:rPr lang="en-IN" sz="1200" kern="1200" dirty="0">
                <a:solidFill>
                  <a:schemeClr val="tx1"/>
                </a:solidFill>
                <a:effectLst/>
                <a:latin typeface="+mn-lt"/>
                <a:ea typeface="+mn-ea"/>
                <a:cs typeface="+mn-cs"/>
              </a:rPr>
              <a:t>: Managing appropriate intravascular volume is essential by avoiding over and under fluid administration. Elderly are also prone to dehydration because of illness, use of diuretics, preoperative fasting and lack of thirst response. Liberal oral intake of fluids up to 2-3 hours preoperatively, and adequate maintenance fluid therapy while withholding diuretic therapy</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preoperatively can avoid sudden hypotensive events soon after induction of anaesthesia. Over hydration should also be avoided in elderly compromised heart because they are more prone to systolic failure, poor organ perfusion and   reduced GFR. When large fluid shifts or blood loss is anticipated , CVP and Pulmonary artery pressure are monitored and maintained between 8 -10 mm Hg and 14 -18 mm Hg respectively. </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52</a:t>
            </a:fld>
            <a:endParaRPr lang="en-US"/>
          </a:p>
        </p:txBody>
      </p:sp>
    </p:spTree>
    <p:extLst>
      <p:ext uri="{BB962C8B-B14F-4D97-AF65-F5344CB8AC3E}">
        <p14:creationId xmlns:p14="http://schemas.microsoft.com/office/powerpoint/2010/main" xmlns="" val="3302564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Postoperative Management</a:t>
            </a:r>
            <a:r>
              <a:rPr lang="en-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Increased incidence of postoperative morbidity and mortality has been reported in the elderly</a:t>
            </a:r>
            <a:r>
              <a:rPr lang="en-IN" sz="1200" kern="1200" baseline="30000" dirty="0">
                <a:solidFill>
                  <a:schemeClr val="tx1"/>
                </a:solidFill>
                <a:effectLst/>
                <a:latin typeface="+mn-lt"/>
                <a:ea typeface="+mn-ea"/>
                <a:cs typeface="+mn-cs"/>
              </a:rPr>
              <a:t>7</a:t>
            </a:r>
            <a:r>
              <a:rPr lang="en-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Age related changes in respiratory mechanics and control of respiration accentuated by pain, anaesthetics induced effects, fluid shifts and atelectasis put these patients more prone to respiratory complications.</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Alterations in pharyngeal functions, diminished cough reflex, aggravated by the effects of anaesthetics, pharyngeal instrumentation and site of surgery, can increase the chances of postoperative aspiration in the elderly. Focusing on appropriate reversal of neuromuscular blocking drugs, use of nasogastric tubes, restoration of pharyngeal and laryngeal reflexes, gastrointestinal motility and early ambulation with advancement of feeding after surgery can minimise the adverse incidences of postoperative aspiration.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Acute pain management in the postoperative period in the elderly is important as it has harmful effects. Short acting opioids fentanyl or </a:t>
            </a:r>
            <a:r>
              <a:rPr lang="en-IN" sz="1200" kern="1200" dirty="0" err="1">
                <a:solidFill>
                  <a:schemeClr val="tx1"/>
                </a:solidFill>
                <a:effectLst/>
                <a:latin typeface="+mn-lt"/>
                <a:ea typeface="+mn-ea"/>
                <a:cs typeface="+mn-cs"/>
              </a:rPr>
              <a:t>sufentanyl</a:t>
            </a:r>
            <a:r>
              <a:rPr lang="en-IN" sz="1200" kern="1200" dirty="0">
                <a:solidFill>
                  <a:schemeClr val="tx1"/>
                </a:solidFill>
                <a:effectLst/>
                <a:latin typeface="+mn-lt"/>
                <a:ea typeface="+mn-ea"/>
                <a:cs typeface="+mn-cs"/>
              </a:rPr>
              <a:t> and intensive pain management strategies by intermittent boluses or patient controlled analgesia (PCA) </a:t>
            </a:r>
            <a:r>
              <a:rPr lang="en-IN" sz="1200" kern="1200" dirty="0" err="1">
                <a:solidFill>
                  <a:schemeClr val="tx1"/>
                </a:solidFill>
                <a:effectLst/>
                <a:latin typeface="+mn-lt"/>
                <a:ea typeface="+mn-ea"/>
                <a:cs typeface="+mn-cs"/>
              </a:rPr>
              <a:t>parenterally</a:t>
            </a:r>
            <a:r>
              <a:rPr lang="en-IN" sz="1200" kern="1200" dirty="0">
                <a:solidFill>
                  <a:schemeClr val="tx1"/>
                </a:solidFill>
                <a:effectLst/>
                <a:latin typeface="+mn-lt"/>
                <a:ea typeface="+mn-ea"/>
                <a:cs typeface="+mn-cs"/>
              </a:rPr>
              <a:t> or by central neuraxial blockade has been found to be most beneficial in high risk elderly patients or low risk elderly patients undergoing high risk surgery by reducing the stress response to surgery and early ambulation.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53</a:t>
            </a:fld>
            <a:endParaRPr lang="en-US"/>
          </a:p>
        </p:txBody>
      </p:sp>
    </p:spTree>
    <p:extLst>
      <p:ext uri="{BB962C8B-B14F-4D97-AF65-F5344CB8AC3E}">
        <p14:creationId xmlns:p14="http://schemas.microsoft.com/office/powerpoint/2010/main" xmlns="" val="116017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Given in reduced doses: to avoid complications such as gastritis, acute renal failure.</a:t>
            </a:r>
            <a:endParaRPr lang="en-US" sz="1200" dirty="0"/>
          </a:p>
          <a:p>
            <a:r>
              <a:rPr lang="en-IN" sz="1200" dirty="0"/>
              <a:t>NSAIDs should be avoided in elderly patients with preoperative deranged renal functions (raised urea/Creatinine levels) or if the patient is hypovolemic.</a:t>
            </a: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54</a:t>
            </a:fld>
            <a:endParaRPr lang="en-US"/>
          </a:p>
        </p:txBody>
      </p:sp>
    </p:spTree>
    <p:extLst>
      <p:ext uri="{BB962C8B-B14F-4D97-AF65-F5344CB8AC3E}">
        <p14:creationId xmlns:p14="http://schemas.microsoft.com/office/powerpoint/2010/main" xmlns="" val="3183717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kern="1200" dirty="0">
                <a:solidFill>
                  <a:schemeClr val="tx1"/>
                </a:solidFill>
                <a:effectLst/>
                <a:latin typeface="+mn-lt"/>
                <a:ea typeface="+mn-ea"/>
                <a:cs typeface="+mn-cs"/>
              </a:rPr>
              <a:t>Summary</a:t>
            </a:r>
            <a:r>
              <a:rPr lang="en-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Elderly (&gt; 65 years) patients coming for operative procedures have progressive loss of functional reserve in all organ systems and the extent and onset of these changes vary from individual to individual. And many of these patients have one or more comorbid conditions which needs optimization prior to the intended surgical procedure. Preoperative evaluation needs high index of suspicion for the disease processes commonly associated with aging and assessment of the degree of functional reserve of specific organ system and patient as a whole is important. Perioperative care should be tailored keeping in mind the comorbid disease and the requirements of surgical procedure.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55</a:t>
            </a:fld>
            <a:endParaRPr lang="en-US"/>
          </a:p>
        </p:txBody>
      </p:sp>
    </p:spTree>
    <p:extLst>
      <p:ext uri="{BB962C8B-B14F-4D97-AF65-F5344CB8AC3E}">
        <p14:creationId xmlns:p14="http://schemas.microsoft.com/office/powerpoint/2010/main" xmlns="" val="167261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itchFamily="34" charset="0"/>
              <a:buChar char="•"/>
            </a:pPr>
            <a:r>
              <a:rPr lang="en-IN" sz="1200" dirty="0"/>
              <a:t>Elderly people require surgery four times more often than the rest of the population</a:t>
            </a:r>
          </a:p>
          <a:p>
            <a:pPr marL="457200" indent="-457200">
              <a:buFont typeface="Arial" pitchFamily="34" charset="0"/>
              <a:buChar char="•"/>
            </a:pPr>
            <a:r>
              <a:rPr lang="en-IN" sz="1200" dirty="0"/>
              <a:t>This number will increase by 25% by 2020 </a:t>
            </a:r>
            <a:r>
              <a:rPr lang="en-IN" sz="1200" baseline="30000" dirty="0"/>
              <a:t>3</a:t>
            </a:r>
            <a:r>
              <a:rPr lang="en-IN" sz="1200" i="1" dirty="0"/>
              <a:t>. </a:t>
            </a:r>
            <a:r>
              <a:rPr lang="en-IN" sz="1200" dirty="0"/>
              <a:t>In India, according to the Census, Registrar General of India, 2001, the elderly population since independence had increased from approximately 18.2 millions to 75.9 millions in 2001</a:t>
            </a:r>
            <a:r>
              <a:rPr lang="en-IN" sz="1200" baseline="30000" dirty="0"/>
              <a:t>4</a:t>
            </a:r>
            <a:r>
              <a:rPr lang="en-IN" sz="1200" dirty="0"/>
              <a:t>.</a:t>
            </a:r>
            <a:endParaRPr lang="en-US" sz="1200" dirty="0"/>
          </a:p>
          <a:p>
            <a:r>
              <a:rPr lang="en-IN" sz="1200" dirty="0"/>
              <a:t>Since more and more such patients are likely to present for surgery and anaesthesia, it is important to understand the changes that occur in various organ systems due to aging and their effect on the perioperative outcome</a:t>
            </a:r>
            <a:endParaRPr lang="en-US" sz="1200" dirty="0"/>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8</a:t>
            </a:fld>
            <a:endParaRPr lang="en-US"/>
          </a:p>
        </p:txBody>
      </p:sp>
    </p:spTree>
    <p:extLst>
      <p:ext uri="{BB962C8B-B14F-4D97-AF65-F5344CB8AC3E}">
        <p14:creationId xmlns:p14="http://schemas.microsoft.com/office/powerpoint/2010/main" xmlns="" val="604353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of Life is to Die Young As Late as Possible!   Asle Montegue  </a:t>
            </a:r>
            <a:r>
              <a:rPr lang="en-US" sz="1200" b="0" i="0" u="none" strike="noStrike" kern="1200" dirty="0">
                <a:solidFill>
                  <a:schemeClr val="tx1"/>
                </a:solidFill>
                <a:effectLst/>
                <a:latin typeface="+mn-lt"/>
                <a:ea typeface="+mn-ea"/>
                <a:cs typeface="+mn-cs"/>
              </a:rPr>
              <a:t>a British-American anthropologist who popularized the study of topics such as race and gender and their relation to politics and development. He was the rapporteur, in 1950, for the UNESCO statement "The Race Question".</a:t>
            </a:r>
          </a:p>
          <a:p>
            <a:r>
              <a:rPr lang="en-US" sz="1200" b="0" i="0" u="none" strike="noStrike" kern="1200" dirty="0">
                <a:solidFill>
                  <a:schemeClr val="tx1"/>
                </a:solidFill>
                <a:effectLst/>
                <a:latin typeface="+mn-lt"/>
                <a:ea typeface="+mn-ea"/>
                <a:cs typeface="+mn-cs"/>
              </a:rPr>
              <a:t>We Need Understanding, They do not need Empathy not Sympathy</a:t>
            </a:r>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57</a:t>
            </a:fld>
            <a:endParaRPr lang="en-US"/>
          </a:p>
        </p:txBody>
      </p:sp>
    </p:spTree>
    <p:extLst>
      <p:ext uri="{BB962C8B-B14F-4D97-AF65-F5344CB8AC3E}">
        <p14:creationId xmlns:p14="http://schemas.microsoft.com/office/powerpoint/2010/main" xmlns="" val="140232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progressive accumulation of a variety of random molecular defects that build up in cells and tissues </a:t>
            </a:r>
            <a:endParaRPr lang="en-US" dirty="0"/>
          </a:p>
          <a:p>
            <a:endParaRPr lang="en-US" dirty="0"/>
          </a:p>
        </p:txBody>
      </p:sp>
      <p:sp>
        <p:nvSpPr>
          <p:cNvPr id="4" name="Slide Number Placeholder 3"/>
          <p:cNvSpPr>
            <a:spLocks noGrp="1"/>
          </p:cNvSpPr>
          <p:nvPr>
            <p:ph type="sldNum" sz="quarter" idx="5"/>
          </p:nvPr>
        </p:nvSpPr>
        <p:spPr/>
        <p:txBody>
          <a:bodyPr/>
          <a:lstStyle/>
          <a:p>
            <a:fld id="{EE327508-8718-4ECA-8E7D-2471E8B9EFF0}" type="slidenum">
              <a:rPr lang="en-US" smtClean="0"/>
              <a:pPr/>
              <a:t>10</a:t>
            </a:fld>
            <a:endParaRPr lang="en-US"/>
          </a:p>
        </p:txBody>
      </p:sp>
    </p:spTree>
    <p:extLst>
      <p:ext uri="{BB962C8B-B14F-4D97-AF65-F5344CB8AC3E}">
        <p14:creationId xmlns:p14="http://schemas.microsoft.com/office/powerpoint/2010/main" xmlns="" val="271703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Chronological age is an independent risk factor for anaesthesia and surgery but is not a contra indication for surgery. Biological age, with the associated pathophysiologic changes, co-morbidity and genetic factors is more predictive than the chronological age in defining the health or illness status of an individual.</a:t>
            </a:r>
            <a:endParaRPr lang="en-US"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Aging process results in a progressive functional decline in all major organ systems. Table 1 summarizes how these physiologic changes affect both the pharmacokinetics and pharmacodynamics of commonly used anaesthetic and analgesic drugs. Organ function peaks in the fourth decade of life, and the functional reserve (the difference between basal and maximal organ function) is well maintained in most individuals until age 60 years. However, after age 60, individuals exhibit a wide variation in their functional reserve, as is seen in Figure 2. As part of the preoperative assessment of older patients, it is useful to determine whether a patient is physiologically “young” (</a:t>
            </a:r>
            <a:r>
              <a:rPr lang="en-IN" sz="1200" kern="1200" dirty="0" err="1">
                <a:solidFill>
                  <a:schemeClr val="tx1"/>
                </a:solidFill>
                <a:effectLst/>
                <a:latin typeface="+mn-lt"/>
                <a:ea typeface="+mn-ea"/>
                <a:cs typeface="+mn-cs"/>
              </a:rPr>
              <a:t>i.e</a:t>
            </a:r>
            <a:r>
              <a:rPr lang="en-IN" sz="1200" kern="1200" dirty="0">
                <a:solidFill>
                  <a:schemeClr val="tx1"/>
                </a:solidFill>
                <a:effectLst/>
                <a:latin typeface="+mn-lt"/>
                <a:ea typeface="+mn-ea"/>
                <a:cs typeface="+mn-cs"/>
              </a:rPr>
              <a:t>, exhibiting only changes associated with normal aging) or “old” (i.e., exhibiting  aging effects due to comorbidities in addition to normal aging).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11</a:t>
            </a:fld>
            <a:endParaRPr lang="en-US"/>
          </a:p>
        </p:txBody>
      </p:sp>
    </p:spTree>
    <p:extLst>
      <p:ext uri="{BB962C8B-B14F-4D97-AF65-F5344CB8AC3E}">
        <p14:creationId xmlns:p14="http://schemas.microsoft.com/office/powerpoint/2010/main" xmlns="" val="16349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“Stiffening” of the heart and vascular system occurs with  increasing age. Loss of arterial elasticity and reduced arterial compliance secondary to decreased production of elastin, nitric oxide  and damage to collagen over time are the primary causes. As the aging heart pumps against an increased afterload, the left ventricular wall thickens, leading to ventricular hypertrophy. Although these age-related changes in cardiac function preserve systolic function, the decrease in left ventricular compliance impairs early diastolic filling, making the aging heart dependent on late diastolic filling. Because late diastolic filling is a function of atrial function, haemodynamic instability can result from the presence of supraventricular arrhythmias. Impairment in the ventricular relaxation phase, termed </a:t>
            </a:r>
            <a:r>
              <a:rPr lang="en-IN" sz="1200" i="1" kern="1200" dirty="0">
                <a:solidFill>
                  <a:schemeClr val="tx1"/>
                </a:solidFill>
                <a:effectLst/>
                <a:latin typeface="+mn-lt"/>
                <a:ea typeface="+mn-ea"/>
                <a:cs typeface="+mn-cs"/>
              </a:rPr>
              <a:t>diastolic dysfunction</a:t>
            </a:r>
            <a:r>
              <a:rPr lang="en-IN" sz="1200" kern="1200" dirty="0">
                <a:solidFill>
                  <a:schemeClr val="tx1"/>
                </a:solidFill>
                <a:effectLst/>
                <a:latin typeface="+mn-lt"/>
                <a:ea typeface="+mn-ea"/>
                <a:cs typeface="+mn-cs"/>
              </a:rPr>
              <a:t>, also predisposes the elderly patient to fluid overload and “flash” pulmonary oedema.</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12</a:t>
            </a:fld>
            <a:endParaRPr lang="en-US"/>
          </a:p>
        </p:txBody>
      </p:sp>
    </p:spTree>
    <p:extLst>
      <p:ext uri="{BB962C8B-B14F-4D97-AF65-F5344CB8AC3E}">
        <p14:creationId xmlns:p14="http://schemas.microsoft.com/office/powerpoint/2010/main" xmlns="" val="404039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Sympathetic activity predominates in later life as parasympathetic activity progressively declines. But a concomitant decrease in β-</a:t>
            </a:r>
            <a:r>
              <a:rPr lang="en-IN" sz="1200" kern="1200" dirty="0" err="1">
                <a:solidFill>
                  <a:schemeClr val="tx1"/>
                </a:solidFill>
                <a:effectLst/>
                <a:latin typeface="+mn-lt"/>
                <a:ea typeface="+mn-ea"/>
                <a:cs typeface="+mn-cs"/>
              </a:rPr>
              <a:t>adrenoreceptor</a:t>
            </a:r>
            <a:r>
              <a:rPr lang="en-IN" sz="1200" kern="1200" dirty="0">
                <a:solidFill>
                  <a:schemeClr val="tx1"/>
                </a:solidFill>
                <a:effectLst/>
                <a:latin typeface="+mn-lt"/>
                <a:ea typeface="+mn-ea"/>
                <a:cs typeface="+mn-cs"/>
              </a:rPr>
              <a:t> responsiveness renders the elderly patient’s Autonomic Nervous System (ANS) less capable of responding to stressful stimuli. The </a:t>
            </a:r>
            <a:r>
              <a:rPr lang="en-IN" sz="1200" kern="1200" dirty="0" err="1">
                <a:solidFill>
                  <a:schemeClr val="tx1"/>
                </a:solidFill>
                <a:effectLst/>
                <a:latin typeface="+mn-lt"/>
                <a:ea typeface="+mn-ea"/>
                <a:cs typeface="+mn-cs"/>
              </a:rPr>
              <a:t>baroreflex</a:t>
            </a:r>
            <a:r>
              <a:rPr lang="en-IN" sz="1200" kern="1200" dirty="0">
                <a:solidFill>
                  <a:schemeClr val="tx1"/>
                </a:solidFill>
                <a:effectLst/>
                <a:latin typeface="+mn-lt"/>
                <a:ea typeface="+mn-ea"/>
                <a:cs typeface="+mn-cs"/>
              </a:rPr>
              <a:t> likewise suffers from the age related decrease in vagal activity, resulting in a reduced capacity to maintain a stable arterial blood pressure in response to acute physiologic changes during the perioperative period. The clinical consequences of autonomic aging include increased blood pressure </a:t>
            </a:r>
            <a:r>
              <a:rPr lang="en-IN" sz="1200" kern="1200" dirty="0" err="1">
                <a:solidFill>
                  <a:schemeClr val="tx1"/>
                </a:solidFill>
                <a:effectLst/>
                <a:latin typeface="+mn-lt"/>
                <a:ea typeface="+mn-ea"/>
                <a:cs typeface="+mn-cs"/>
              </a:rPr>
              <a:t>lability</a:t>
            </a:r>
            <a:r>
              <a:rPr lang="en-IN" sz="1200" kern="1200" dirty="0">
                <a:solidFill>
                  <a:schemeClr val="tx1"/>
                </a:solidFill>
                <a:effectLst/>
                <a:latin typeface="+mn-lt"/>
                <a:ea typeface="+mn-ea"/>
                <a:cs typeface="+mn-cs"/>
              </a:rPr>
              <a:t>, reduced responsiveness to inotropic and </a:t>
            </a:r>
            <a:r>
              <a:rPr lang="en-IN" sz="1200" kern="1200" dirty="0" err="1">
                <a:solidFill>
                  <a:schemeClr val="tx1"/>
                </a:solidFill>
                <a:effectLst/>
                <a:latin typeface="+mn-lt"/>
                <a:ea typeface="+mn-ea"/>
                <a:cs typeface="+mn-cs"/>
              </a:rPr>
              <a:t>chronotropic</a:t>
            </a:r>
            <a:r>
              <a:rPr lang="en-IN" sz="1200" kern="1200" dirty="0">
                <a:solidFill>
                  <a:schemeClr val="tx1"/>
                </a:solidFill>
                <a:effectLst/>
                <a:latin typeface="+mn-lt"/>
                <a:ea typeface="+mn-ea"/>
                <a:cs typeface="+mn-cs"/>
              </a:rPr>
              <a:t> drugs, and an increased dependence on preload to maintain cardiac output</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13</a:t>
            </a:fld>
            <a:endParaRPr lang="en-US"/>
          </a:p>
        </p:txBody>
      </p:sp>
    </p:spTree>
    <p:extLst>
      <p:ext uri="{BB962C8B-B14F-4D97-AF65-F5344CB8AC3E}">
        <p14:creationId xmlns:p14="http://schemas.microsoft.com/office/powerpoint/2010/main" xmlns="" val="419494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Decrease in compliance of lung and chest wall due to loss of parenchymal elasticity and calcification of </a:t>
            </a:r>
            <a:r>
              <a:rPr lang="en-IN" sz="1200" kern="1200" dirty="0" err="1">
                <a:solidFill>
                  <a:schemeClr val="tx1"/>
                </a:solidFill>
                <a:effectLst/>
                <a:latin typeface="+mn-lt"/>
                <a:ea typeface="+mn-ea"/>
                <a:cs typeface="+mn-cs"/>
              </a:rPr>
              <a:t>costochondral</a:t>
            </a:r>
            <a:r>
              <a:rPr lang="en-IN" sz="1200" kern="1200" dirty="0">
                <a:solidFill>
                  <a:schemeClr val="tx1"/>
                </a:solidFill>
                <a:effectLst/>
                <a:latin typeface="+mn-lt"/>
                <a:ea typeface="+mn-ea"/>
                <a:cs typeface="+mn-cs"/>
              </a:rPr>
              <a:t> junction respectively is common after age of 50 </a:t>
            </a:r>
            <a:r>
              <a:rPr lang="en-IN" sz="1200" kern="1200" dirty="0" err="1">
                <a:solidFill>
                  <a:schemeClr val="tx1"/>
                </a:solidFill>
                <a:effectLst/>
                <a:latin typeface="+mn-lt"/>
                <a:ea typeface="+mn-ea"/>
                <a:cs typeface="+mn-cs"/>
              </a:rPr>
              <a:t>years,as</a:t>
            </a:r>
            <a:r>
              <a:rPr lang="en-IN" sz="1200" kern="1200" dirty="0">
                <a:solidFill>
                  <a:schemeClr val="tx1"/>
                </a:solidFill>
                <a:effectLst/>
                <a:latin typeface="+mn-lt"/>
                <a:ea typeface="+mn-ea"/>
                <a:cs typeface="+mn-cs"/>
              </a:rPr>
              <a:t> is decrease in alveolar surface area. These changes  are  associated with decrease in vital capacity ,expiratory flow and diffusion capacity and  an increase in residual </a:t>
            </a:r>
            <a:r>
              <a:rPr lang="en-IN" sz="1200" kern="1200" dirty="0" err="1">
                <a:solidFill>
                  <a:schemeClr val="tx1"/>
                </a:solidFill>
                <a:effectLst/>
                <a:latin typeface="+mn-lt"/>
                <a:ea typeface="+mn-ea"/>
                <a:cs typeface="+mn-cs"/>
              </a:rPr>
              <a:t>volume,closing</a:t>
            </a:r>
            <a:r>
              <a:rPr lang="en-IN" sz="1200" kern="1200" dirty="0">
                <a:solidFill>
                  <a:schemeClr val="tx1"/>
                </a:solidFill>
                <a:effectLst/>
                <a:latin typeface="+mn-lt"/>
                <a:ea typeface="+mn-ea"/>
                <a:cs typeface="+mn-cs"/>
              </a:rPr>
              <a:t> capacity, dead space and ventilation perfusion mismatch. Clinically, elderly patients experience gas exchange abnormalities that require progressively increasing inspired oxygen concentrations and also have impaired respiratory responses to hypoxia and </a:t>
            </a:r>
            <a:r>
              <a:rPr lang="en-IN" sz="1200" kern="1200" dirty="0" err="1">
                <a:solidFill>
                  <a:schemeClr val="tx1"/>
                </a:solidFill>
                <a:effectLst/>
                <a:latin typeface="+mn-lt"/>
                <a:ea typeface="+mn-ea"/>
                <a:cs typeface="+mn-cs"/>
              </a:rPr>
              <a:t>hypercapnia</a:t>
            </a:r>
            <a:r>
              <a:rPr lang="en-IN" sz="1200" kern="1200" dirty="0">
                <a:solidFill>
                  <a:schemeClr val="tx1"/>
                </a:solidFill>
                <a:effectLst/>
                <a:latin typeface="+mn-lt"/>
                <a:ea typeface="+mn-ea"/>
                <a:cs typeface="+mn-cs"/>
              </a:rPr>
              <a:t>, and an increased sensitivity to the respiratory-depressant effects of opioid analgesics and benzodiazepines. Increasing age is an important predictor of postoperative pulmonary complications, including aspiration, pulmonary oedema, atelectasis, and pneumonia.</a:t>
            </a:r>
            <a:endParaRPr lang="en-US" dirty="0"/>
          </a:p>
        </p:txBody>
      </p:sp>
      <p:sp>
        <p:nvSpPr>
          <p:cNvPr id="4" name="Slide Number Placeholder 3"/>
          <p:cNvSpPr>
            <a:spLocks noGrp="1"/>
          </p:cNvSpPr>
          <p:nvPr>
            <p:ph type="sldNum" sz="quarter" idx="10"/>
          </p:nvPr>
        </p:nvSpPr>
        <p:spPr/>
        <p:txBody>
          <a:bodyPr/>
          <a:lstStyle/>
          <a:p>
            <a:fld id="{EE327508-8718-4ECA-8E7D-2471E8B9EFF0}" type="slidenum">
              <a:rPr lang="en-US" smtClean="0"/>
              <a:pPr/>
              <a:t>14</a:t>
            </a:fld>
            <a:endParaRPr lang="en-US"/>
          </a:p>
        </p:txBody>
      </p:sp>
    </p:spTree>
    <p:extLst>
      <p:ext uri="{BB962C8B-B14F-4D97-AF65-F5344CB8AC3E}">
        <p14:creationId xmlns:p14="http://schemas.microsoft.com/office/powerpoint/2010/main" xmlns="" val="119298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479103-E983-4A43-A7E7-9784C4371420}"/>
              </a:ext>
            </a:extLst>
          </p:cNvPr>
          <p:cNvPicPr>
            <a:picLocks noChangeAspect="1"/>
          </p:cNvPicPr>
          <p:nvPr/>
        </p:nvPicPr>
        <p:blipFill>
          <a:blip r:embed="rId3"/>
          <a:stretch>
            <a:fillRect/>
          </a:stretch>
        </p:blipFill>
        <p:spPr>
          <a:xfrm>
            <a:off x="3048000" y="1652369"/>
            <a:ext cx="2822889" cy="2986873"/>
          </a:xfrm>
          <a:prstGeom prst="rect">
            <a:avLst/>
          </a:prstGeom>
        </p:spPr>
      </p:pic>
      <p:sp>
        <p:nvSpPr>
          <p:cNvPr id="2" name="Title 1"/>
          <p:cNvSpPr>
            <a:spLocks noGrp="1"/>
          </p:cNvSpPr>
          <p:nvPr>
            <p:ph type="ctrTitle"/>
          </p:nvPr>
        </p:nvSpPr>
        <p:spPr>
          <a:xfrm>
            <a:off x="1603689" y="974105"/>
            <a:ext cx="8534400" cy="4343400"/>
          </a:xfrm>
          <a:ln>
            <a:noFill/>
          </a:ln>
        </p:spPr>
        <p:txBody>
          <a:bodyPr>
            <a:noAutofit/>
          </a:bodyPr>
          <a:lstStyle/>
          <a:p>
            <a:pPr algn="l"/>
            <a:r>
              <a:rPr lang="en-IN" b="1" dirty="0"/>
              <a:t/>
            </a:r>
            <a:br>
              <a:rPr lang="en-IN" b="1" dirty="0"/>
            </a:br>
            <a:r>
              <a:rPr lang="en-US" b="1" dirty="0"/>
              <a:t>Anesthetic Implications</a:t>
            </a:r>
            <a:br>
              <a:rPr lang="en-US" b="1" dirty="0"/>
            </a:br>
            <a:r>
              <a:rPr lang="en-US" b="1" dirty="0"/>
              <a:t>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Geriatric Population </a:t>
            </a:r>
            <a:r>
              <a:rPr lang="en-US" dirty="0"/>
              <a:t/>
            </a:r>
            <a:br>
              <a:rPr lang="en-US" dirty="0"/>
            </a:br>
            <a:r>
              <a:rPr lang="en-IN" b="1" dirty="0"/>
              <a:t> </a:t>
            </a:r>
            <a:endParaRPr lang="en-US" dirty="0"/>
          </a:p>
        </p:txBody>
      </p:sp>
      <p:sp>
        <p:nvSpPr>
          <p:cNvPr id="3" name="Subtitle 2"/>
          <p:cNvSpPr>
            <a:spLocks noGrp="1"/>
          </p:cNvSpPr>
          <p:nvPr>
            <p:ph type="subTitle" idx="1"/>
          </p:nvPr>
        </p:nvSpPr>
        <p:spPr>
          <a:xfrm>
            <a:off x="2514600" y="5720957"/>
            <a:ext cx="3810000" cy="876300"/>
          </a:xfrm>
        </p:spPr>
        <p:txBody>
          <a:bodyPr/>
          <a:lstStyle/>
          <a:p>
            <a:r>
              <a:rPr lang="en-US" dirty="0">
                <a:solidFill>
                  <a:schemeClr val="tx1"/>
                </a:solidFill>
              </a:rPr>
              <a:t>Dr. Bala Bhaskar S</a:t>
            </a:r>
          </a:p>
        </p:txBody>
      </p:sp>
      <p:sp>
        <p:nvSpPr>
          <p:cNvPr id="5" name="Rectangle 4">
            <a:extLst>
              <a:ext uri="{FF2B5EF4-FFF2-40B4-BE49-F238E27FC236}">
                <a16:creationId xmlns:a16="http://schemas.microsoft.com/office/drawing/2014/main" xmlns="" id="{25E681E3-8F0D-4E48-9CBD-54A08EF37D05}"/>
              </a:ext>
            </a:extLst>
          </p:cNvPr>
          <p:cNvSpPr/>
          <p:nvPr/>
        </p:nvSpPr>
        <p:spPr>
          <a:xfrm>
            <a:off x="3993573" y="3357911"/>
            <a:ext cx="201008" cy="1171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xmlns="" id="{8C015DD0-2AA7-4F4F-B0AF-036B7B90B9E3}"/>
              </a:ext>
            </a:extLst>
          </p:cNvPr>
          <p:cNvCxnSpPr>
            <a:cxnSpLocks/>
          </p:cNvCxnSpPr>
          <p:nvPr/>
        </p:nvCxnSpPr>
        <p:spPr>
          <a:xfrm flipH="1" flipV="1">
            <a:off x="4403650" y="3838894"/>
            <a:ext cx="1" cy="6956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A30FA48-D9F8-6946-BCA4-85FD855ED031}"/>
              </a:ext>
            </a:extLst>
          </p:cNvPr>
          <p:cNvCxnSpPr/>
          <p:nvPr/>
        </p:nvCxnSpPr>
        <p:spPr>
          <a:xfrm flipH="1" flipV="1">
            <a:off x="4661106" y="3834883"/>
            <a:ext cx="1" cy="6956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08D2B46-B05E-694D-A168-046127FE52B9}"/>
              </a:ext>
            </a:extLst>
          </p:cNvPr>
          <p:cNvCxnSpPr>
            <a:cxnSpLocks/>
          </p:cNvCxnSpPr>
          <p:nvPr/>
        </p:nvCxnSpPr>
        <p:spPr>
          <a:xfrm>
            <a:off x="4272738" y="3843879"/>
            <a:ext cx="388368"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8543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6E5705-89AE-BE4A-A6D1-9674D7854BED}"/>
              </a:ext>
            </a:extLst>
          </p:cNvPr>
          <p:cNvSpPr>
            <a:spLocks noGrp="1"/>
          </p:cNvSpPr>
          <p:nvPr>
            <p:ph type="title"/>
          </p:nvPr>
        </p:nvSpPr>
        <p:spPr/>
        <p:txBody>
          <a:bodyPr/>
          <a:lstStyle/>
          <a:p>
            <a:r>
              <a:rPr lang="en-US" dirty="0"/>
              <a:t>Biology of Ageing</a:t>
            </a:r>
          </a:p>
        </p:txBody>
      </p:sp>
      <p:sp>
        <p:nvSpPr>
          <p:cNvPr id="3" name="Content Placeholder 2">
            <a:extLst>
              <a:ext uri="{FF2B5EF4-FFF2-40B4-BE49-F238E27FC236}">
                <a16:creationId xmlns:a16="http://schemas.microsoft.com/office/drawing/2014/main" xmlns="" id="{5357419F-3BE1-4F4A-94FD-6DD373BCE862}"/>
              </a:ext>
            </a:extLst>
          </p:cNvPr>
          <p:cNvSpPr>
            <a:spLocks noGrp="1"/>
          </p:cNvSpPr>
          <p:nvPr>
            <p:ph idx="1"/>
          </p:nvPr>
        </p:nvSpPr>
        <p:spPr/>
        <p:txBody>
          <a:bodyPr>
            <a:noAutofit/>
          </a:bodyPr>
          <a:lstStyle/>
          <a:p>
            <a:pPr>
              <a:lnSpc>
                <a:spcPct val="150000"/>
              </a:lnSpc>
            </a:pPr>
            <a:r>
              <a:rPr lang="en-US" sz="2500" dirty="0">
                <a:solidFill>
                  <a:srgbClr val="FF0000"/>
                </a:solidFill>
              </a:rPr>
              <a:t>Progressive random molecular defects in cells &amp; tissues</a:t>
            </a:r>
            <a:endParaRPr lang="en-US" sz="2500" i="1" dirty="0">
              <a:solidFill>
                <a:srgbClr val="FF0000"/>
              </a:solidFill>
            </a:endParaRPr>
          </a:p>
          <a:p>
            <a:pPr>
              <a:lnSpc>
                <a:spcPct val="150000"/>
              </a:lnSpc>
            </a:pPr>
            <a:r>
              <a:rPr lang="en-US" sz="2500" i="1" dirty="0"/>
              <a:t>Oxidative Damage, DNA damage, Mitochondrial senescence, Malfunction of proteins</a:t>
            </a:r>
          </a:p>
          <a:p>
            <a:pPr>
              <a:lnSpc>
                <a:spcPct val="150000"/>
              </a:lnSpc>
            </a:pPr>
            <a:endParaRPr lang="en-US" sz="1200" i="1" dirty="0"/>
          </a:p>
          <a:p>
            <a:pPr>
              <a:lnSpc>
                <a:spcPct val="150000"/>
              </a:lnSpc>
            </a:pPr>
            <a:r>
              <a:rPr lang="en-US" sz="2500" i="1" dirty="0"/>
              <a:t>? genetic, nutritional, lifestyle &amp; environmental effects</a:t>
            </a:r>
          </a:p>
          <a:p>
            <a:pPr>
              <a:lnSpc>
                <a:spcPct val="150000"/>
              </a:lnSpc>
              <a:buFontTx/>
              <a:buChar char="-"/>
            </a:pPr>
            <a:r>
              <a:rPr lang="en-US" sz="2500" dirty="0"/>
              <a:t>Continuous process, Varies among individuals</a:t>
            </a:r>
          </a:p>
          <a:p>
            <a:pPr>
              <a:lnSpc>
                <a:spcPct val="150000"/>
              </a:lnSpc>
              <a:buFontTx/>
              <a:buChar char="-"/>
            </a:pPr>
            <a:r>
              <a:rPr lang="en-US" sz="2500" dirty="0">
                <a:solidFill>
                  <a:srgbClr val="FF0000"/>
                </a:solidFill>
              </a:rPr>
              <a:t>Starts from middle life</a:t>
            </a:r>
          </a:p>
          <a:p>
            <a:pPr>
              <a:lnSpc>
                <a:spcPct val="150000"/>
              </a:lnSpc>
            </a:pPr>
            <a:endParaRPr lang="en-US" sz="2500" dirty="0"/>
          </a:p>
          <a:p>
            <a:pPr>
              <a:lnSpc>
                <a:spcPct val="150000"/>
              </a:lnSpc>
            </a:pPr>
            <a:endParaRPr lang="en-US" sz="2500" dirty="0"/>
          </a:p>
        </p:txBody>
      </p:sp>
    </p:spTree>
    <p:extLst>
      <p:ext uri="{BB962C8B-B14F-4D97-AF65-F5344CB8AC3E}">
        <p14:creationId xmlns:p14="http://schemas.microsoft.com/office/powerpoint/2010/main" xmlns="" val="7238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Autofit/>
          </a:bodyPr>
          <a:lstStyle/>
          <a:p>
            <a:r>
              <a:rPr lang="en-IN" sz="3600" b="1" dirty="0"/>
              <a:t/>
            </a:r>
            <a:br>
              <a:rPr lang="en-IN" sz="3600" b="1" dirty="0"/>
            </a:br>
            <a:r>
              <a:rPr lang="en-IN" sz="3600" b="1" dirty="0"/>
              <a:t>Physiologic &amp; Pharmacologic Effects</a:t>
            </a:r>
            <a:r>
              <a:rPr lang="en-US" sz="3600" dirty="0"/>
              <a:t/>
            </a:r>
            <a:br>
              <a:rPr lang="en-US" sz="3600" dirty="0"/>
            </a:br>
            <a:endParaRPr lang="en-US" sz="3600" dirty="0"/>
          </a:p>
        </p:txBody>
      </p:sp>
      <p:sp>
        <p:nvSpPr>
          <p:cNvPr id="3" name="Rectangle 2"/>
          <p:cNvSpPr/>
          <p:nvPr/>
        </p:nvSpPr>
        <p:spPr>
          <a:xfrm>
            <a:off x="228601" y="1752600"/>
            <a:ext cx="3484410" cy="4355038"/>
          </a:xfrm>
          <a:prstGeom prst="rect">
            <a:avLst/>
          </a:prstGeom>
          <a:ln>
            <a:noFill/>
          </a:ln>
        </p:spPr>
        <p:txBody>
          <a:bodyPr wrap="square">
            <a:spAutoFit/>
          </a:bodyPr>
          <a:lstStyle/>
          <a:p>
            <a:pPr marL="285750" indent="-285750">
              <a:buFont typeface="Arial" pitchFamily="34" charset="0"/>
              <a:buChar char="•"/>
            </a:pPr>
            <a:endParaRPr lang="en-IN" sz="2300" dirty="0"/>
          </a:p>
          <a:p>
            <a:pPr marL="285750" indent="-285750">
              <a:buFont typeface="Arial" pitchFamily="34" charset="0"/>
              <a:buChar char="•"/>
            </a:pPr>
            <a:r>
              <a:rPr lang="en-IN" sz="2300" dirty="0"/>
              <a:t>Organ function peaks in 4</a:t>
            </a:r>
            <a:r>
              <a:rPr lang="en-IN" sz="2300" baseline="30000" dirty="0"/>
              <a:t>th</a:t>
            </a:r>
            <a:r>
              <a:rPr lang="en-IN" sz="2300" dirty="0"/>
              <a:t> decade of life</a:t>
            </a:r>
          </a:p>
          <a:p>
            <a:pPr marL="285750" indent="-285750">
              <a:buFont typeface="Arial" pitchFamily="34" charset="0"/>
              <a:buChar char="•"/>
            </a:pPr>
            <a:endParaRPr lang="en-IN" sz="1200" dirty="0"/>
          </a:p>
          <a:p>
            <a:pPr marL="285750" indent="-285750">
              <a:buFont typeface="Arial" pitchFamily="34" charset="0"/>
              <a:buChar char="•"/>
            </a:pPr>
            <a:r>
              <a:rPr lang="en-IN" sz="2300" dirty="0"/>
              <a:t>Functional reserve (diff. between basal &amp; maximal organ function) well maintained until 60 years</a:t>
            </a:r>
          </a:p>
          <a:p>
            <a:pPr marL="285750" indent="-285750">
              <a:buFont typeface="Arial" pitchFamily="34" charset="0"/>
              <a:buChar char="•"/>
            </a:pPr>
            <a:endParaRPr lang="en-IN" sz="1200" dirty="0"/>
          </a:p>
          <a:p>
            <a:pPr marL="285750" indent="-285750">
              <a:buFont typeface="Arial" pitchFamily="34" charset="0"/>
              <a:buChar char="•"/>
            </a:pPr>
            <a:r>
              <a:rPr lang="en-IN" sz="2300" dirty="0"/>
              <a:t>&gt; 60: progressive functional decline in all major organ systems</a:t>
            </a:r>
            <a:endParaRPr lang="en-US" sz="23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6200" y="2171700"/>
            <a:ext cx="5109568" cy="351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xmlns="" id="{0938F3AD-9ACF-CA4D-882D-6F0F59DE4D08}"/>
              </a:ext>
            </a:extLst>
          </p:cNvPr>
          <p:cNvCxnSpPr/>
          <p:nvPr/>
        </p:nvCxnSpPr>
        <p:spPr>
          <a:xfrm flipV="1">
            <a:off x="5486400" y="2362200"/>
            <a:ext cx="0" cy="1567918"/>
          </a:xfrm>
          <a:prstGeom prst="line">
            <a:avLst/>
          </a:prstGeom>
          <a:ln w="12700">
            <a:solidFill>
              <a:srgbClr val="FF0000"/>
            </a:solidFill>
            <a:headEnd type="stealth"/>
            <a:tailEnd type="diamo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A51E24F-30A2-E64C-B755-53195355D768}"/>
              </a:ext>
            </a:extLst>
          </p:cNvPr>
          <p:cNvCxnSpPr>
            <a:cxnSpLocks/>
          </p:cNvCxnSpPr>
          <p:nvPr/>
        </p:nvCxnSpPr>
        <p:spPr>
          <a:xfrm>
            <a:off x="6553200" y="2362200"/>
            <a:ext cx="0" cy="1567918"/>
          </a:xfrm>
          <a:prstGeom prst="line">
            <a:avLst/>
          </a:prstGeom>
          <a:ln w="19050">
            <a:solidFill>
              <a:srgbClr val="FF0000"/>
            </a:solidFill>
            <a:headEnd type="triangl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9020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Cardiovascular Changes </a:t>
            </a:r>
            <a:endParaRPr lang="en-US" sz="4000" dirty="0"/>
          </a:p>
        </p:txBody>
      </p:sp>
      <p:sp>
        <p:nvSpPr>
          <p:cNvPr id="3" name="Content Placeholder 2"/>
          <p:cNvSpPr>
            <a:spLocks noGrp="1"/>
          </p:cNvSpPr>
          <p:nvPr>
            <p:ph idx="1"/>
          </p:nvPr>
        </p:nvSpPr>
        <p:spPr>
          <a:ln>
            <a:solidFill>
              <a:schemeClr val="tx1">
                <a:alpha val="25000"/>
              </a:schemeClr>
            </a:solidFill>
          </a:ln>
        </p:spPr>
        <p:txBody>
          <a:bodyPr>
            <a:noAutofit/>
          </a:bodyPr>
          <a:lstStyle/>
          <a:p>
            <a:r>
              <a:rPr lang="en-IN" sz="2400" u="sng" dirty="0"/>
              <a:t>“Stiffening” of heart &amp; vascular system</a:t>
            </a:r>
          </a:p>
          <a:p>
            <a:endParaRPr lang="en-IN" sz="1000" dirty="0"/>
          </a:p>
          <a:p>
            <a:r>
              <a:rPr lang="en-IN" sz="2400" dirty="0"/>
              <a:t>Loss of arterial elasticity &amp; reduced arterial compliance:</a:t>
            </a:r>
          </a:p>
          <a:p>
            <a:pPr marL="0" indent="0">
              <a:buNone/>
            </a:pPr>
            <a:r>
              <a:rPr lang="en-IN" sz="2400" dirty="0"/>
              <a:t>     - decreased production of elastin, NO, damage to collagen</a:t>
            </a:r>
            <a:endParaRPr lang="en-IN" sz="1000" u="sng" dirty="0"/>
          </a:p>
          <a:p>
            <a:endParaRPr lang="en-IN" sz="1000" u="sng" dirty="0"/>
          </a:p>
          <a:p>
            <a:r>
              <a:rPr lang="en-IN" sz="2400" u="sng" dirty="0"/>
              <a:t>Increased afterload</a:t>
            </a:r>
            <a:r>
              <a:rPr lang="en-IN" sz="2400" dirty="0"/>
              <a:t>:  thickening of left ventricle &amp; LVH</a:t>
            </a:r>
          </a:p>
          <a:p>
            <a:endParaRPr lang="en-IN" sz="1000" dirty="0"/>
          </a:p>
          <a:p>
            <a:r>
              <a:rPr lang="en-IN" sz="2400" u="sng" dirty="0"/>
              <a:t>Systolic function preserved</a:t>
            </a:r>
            <a:r>
              <a:rPr lang="en-IN" sz="2400" dirty="0"/>
              <a:t> but reduced LV compliance impairs early diastolic filling: supraventricular arrhythmias</a:t>
            </a:r>
          </a:p>
          <a:p>
            <a:endParaRPr lang="en-IN" sz="1000" i="1" dirty="0"/>
          </a:p>
          <a:p>
            <a:r>
              <a:rPr lang="en-IN" sz="2400" i="1" u="sng" dirty="0"/>
              <a:t>Diastolic dysfunction</a:t>
            </a:r>
            <a:r>
              <a:rPr lang="en-IN" sz="2400" u="sng" dirty="0"/>
              <a:t>:</a:t>
            </a:r>
            <a:r>
              <a:rPr lang="en-IN" sz="2400" dirty="0"/>
              <a:t> also predisposes elderly patient to fluid overload &amp; “flash” pulmonary oedema</a:t>
            </a:r>
            <a:endParaRPr lang="en-US" sz="2400" dirty="0"/>
          </a:p>
        </p:txBody>
      </p:sp>
    </p:spTree>
    <p:extLst>
      <p:ext uri="{BB962C8B-B14F-4D97-AF65-F5344CB8AC3E}">
        <p14:creationId xmlns:p14="http://schemas.microsoft.com/office/powerpoint/2010/main" xmlns="" val="15263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 y="-56915"/>
            <a:ext cx="8229600" cy="1143000"/>
          </a:xfrm>
        </p:spPr>
        <p:txBody>
          <a:bodyPr>
            <a:normAutofit/>
          </a:bodyPr>
          <a:lstStyle/>
          <a:p>
            <a:r>
              <a:rPr lang="en-IN" sz="4000" b="1" dirty="0"/>
              <a:t>Autonomic Changes</a:t>
            </a:r>
            <a:endParaRPr lang="en-US" sz="4000" dirty="0"/>
          </a:p>
        </p:txBody>
      </p:sp>
      <p:sp>
        <p:nvSpPr>
          <p:cNvPr id="3" name="Content Placeholder 2"/>
          <p:cNvSpPr>
            <a:spLocks noGrp="1"/>
          </p:cNvSpPr>
          <p:nvPr>
            <p:ph idx="1"/>
          </p:nvPr>
        </p:nvSpPr>
        <p:spPr>
          <a:xfrm>
            <a:off x="440961" y="1529915"/>
            <a:ext cx="4114800" cy="4830763"/>
          </a:xfrm>
          <a:ln>
            <a:noFill/>
          </a:ln>
        </p:spPr>
        <p:txBody>
          <a:bodyPr>
            <a:noAutofit/>
          </a:bodyPr>
          <a:lstStyle/>
          <a:p>
            <a:r>
              <a:rPr lang="en-IN" sz="2400" dirty="0"/>
              <a:t>Opposite to Neonatal status</a:t>
            </a:r>
          </a:p>
          <a:p>
            <a:pPr marL="0" indent="0">
              <a:buNone/>
            </a:pPr>
            <a:r>
              <a:rPr lang="en-IN" sz="2400" dirty="0"/>
              <a:t>     </a:t>
            </a:r>
            <a:r>
              <a:rPr lang="en-IN" sz="2400" u="sng" dirty="0"/>
              <a:t>-Sympathetic activity  </a:t>
            </a:r>
          </a:p>
          <a:p>
            <a:pPr marL="0" indent="0">
              <a:buNone/>
            </a:pPr>
            <a:r>
              <a:rPr lang="en-IN" sz="2400" dirty="0"/>
              <a:t>     </a:t>
            </a:r>
            <a:r>
              <a:rPr lang="en-IN" sz="2400" u="sng" dirty="0"/>
              <a:t>dominates, P S declines</a:t>
            </a:r>
          </a:p>
          <a:p>
            <a:endParaRPr lang="en-IN" sz="1800" dirty="0"/>
          </a:p>
          <a:p>
            <a:r>
              <a:rPr lang="en-IN" sz="2400" dirty="0"/>
              <a:t>But - decrease in β-receptor </a:t>
            </a:r>
          </a:p>
          <a:p>
            <a:pPr marL="0" indent="0">
              <a:buNone/>
            </a:pPr>
            <a:r>
              <a:rPr lang="en-IN" sz="2400" dirty="0"/>
              <a:t>     responsiveness</a:t>
            </a:r>
          </a:p>
          <a:p>
            <a:pPr marL="0" indent="0">
              <a:buNone/>
            </a:pPr>
            <a:endParaRPr lang="en-IN" sz="2000" dirty="0"/>
          </a:p>
          <a:p>
            <a:r>
              <a:rPr lang="en-IN" sz="2400" b="1" dirty="0"/>
              <a:t>Baro-reflex affected:</a:t>
            </a:r>
            <a:r>
              <a:rPr lang="en-IN" sz="2400" dirty="0"/>
              <a:t> decrease in vagal activity, reduced capacity to maintain a stable BP in perioperative period</a:t>
            </a:r>
          </a:p>
        </p:txBody>
      </p:sp>
      <p:pic>
        <p:nvPicPr>
          <p:cNvPr id="4" name="Picture 3">
            <a:extLst>
              <a:ext uri="{FF2B5EF4-FFF2-40B4-BE49-F238E27FC236}">
                <a16:creationId xmlns:a16="http://schemas.microsoft.com/office/drawing/2014/main" xmlns="" id="{791BDCA1-4C25-9048-9811-D107A09D6793}"/>
              </a:ext>
            </a:extLst>
          </p:cNvPr>
          <p:cNvPicPr>
            <a:picLocks noChangeAspect="1"/>
          </p:cNvPicPr>
          <p:nvPr/>
        </p:nvPicPr>
        <p:blipFill rotWithShape="1">
          <a:blip r:embed="rId3"/>
          <a:srcRect t="14606"/>
          <a:stretch/>
        </p:blipFill>
        <p:spPr>
          <a:xfrm>
            <a:off x="5181600" y="1246801"/>
            <a:ext cx="3810000" cy="4726937"/>
          </a:xfrm>
          <a:prstGeom prst="rect">
            <a:avLst/>
          </a:prstGeom>
        </p:spPr>
      </p:pic>
      <p:sp>
        <p:nvSpPr>
          <p:cNvPr id="5" name="Rectangle 4">
            <a:extLst>
              <a:ext uri="{FF2B5EF4-FFF2-40B4-BE49-F238E27FC236}">
                <a16:creationId xmlns:a16="http://schemas.microsoft.com/office/drawing/2014/main" xmlns="" id="{96F16F8F-1101-C44B-A90F-0F9248FFA865}"/>
              </a:ext>
            </a:extLst>
          </p:cNvPr>
          <p:cNvSpPr/>
          <p:nvPr/>
        </p:nvSpPr>
        <p:spPr>
          <a:xfrm>
            <a:off x="4953000" y="4034746"/>
            <a:ext cx="4114800" cy="2308324"/>
          </a:xfrm>
          <a:prstGeom prst="rect">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IN" sz="2400" b="1" dirty="0">
                <a:solidFill>
                  <a:srgbClr val="FF0000"/>
                </a:solidFill>
                <a:sym typeface="Symbol"/>
              </a:rPr>
              <a:t></a:t>
            </a:r>
            <a:r>
              <a:rPr lang="en-IN" sz="2400" b="1" i="1" dirty="0">
                <a:solidFill>
                  <a:srgbClr val="FF0000"/>
                </a:solidFill>
                <a:sym typeface="Symbol"/>
              </a:rPr>
              <a:t> </a:t>
            </a:r>
            <a:r>
              <a:rPr lang="en-IN" sz="2400" b="1" i="1" dirty="0"/>
              <a:t>BP lability</a:t>
            </a:r>
          </a:p>
          <a:p>
            <a:r>
              <a:rPr lang="en-IN" sz="2400" b="1" dirty="0">
                <a:solidFill>
                  <a:srgbClr val="FF0000"/>
                </a:solidFill>
                <a:sym typeface="Symbol"/>
              </a:rPr>
              <a:t></a:t>
            </a:r>
            <a:r>
              <a:rPr lang="en-IN" sz="2400" b="1" i="1" dirty="0"/>
              <a:t> responsiveness to   </a:t>
            </a:r>
          </a:p>
          <a:p>
            <a:r>
              <a:rPr lang="en-IN" sz="2400" b="1" i="1" dirty="0"/>
              <a:t>   inotropic &amp; chronotropic  </a:t>
            </a:r>
          </a:p>
          <a:p>
            <a:r>
              <a:rPr lang="en-IN" sz="2400" b="1" i="1" dirty="0"/>
              <a:t>   drugs</a:t>
            </a:r>
          </a:p>
          <a:p>
            <a:pPr marL="238125" indent="-238125">
              <a:buFont typeface="Symbol" pitchFamily="2" charset="2"/>
              <a:buChar char="Ý"/>
            </a:pPr>
            <a:r>
              <a:rPr lang="en-IN" sz="2400" b="1" i="1" dirty="0"/>
              <a:t>dependence on preload to  </a:t>
            </a:r>
          </a:p>
          <a:p>
            <a:r>
              <a:rPr lang="en-IN" sz="2400" b="1" i="1" dirty="0"/>
              <a:t>    maintain C O</a:t>
            </a:r>
            <a:endParaRPr lang="en-US" sz="2400" b="1" i="1" dirty="0"/>
          </a:p>
        </p:txBody>
      </p:sp>
    </p:spTree>
    <p:extLst>
      <p:ext uri="{BB962C8B-B14F-4D97-AF65-F5344CB8AC3E}">
        <p14:creationId xmlns:p14="http://schemas.microsoft.com/office/powerpoint/2010/main" xmlns="" val="17517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Pulmonary Changes</a:t>
            </a:r>
            <a:endParaRPr lang="en-US" sz="4000" dirty="0"/>
          </a:p>
        </p:txBody>
      </p:sp>
      <p:sp>
        <p:nvSpPr>
          <p:cNvPr id="3" name="Content Placeholder 2"/>
          <p:cNvSpPr>
            <a:spLocks noGrp="1"/>
          </p:cNvSpPr>
          <p:nvPr>
            <p:ph idx="1"/>
          </p:nvPr>
        </p:nvSpPr>
        <p:spPr>
          <a:ln>
            <a:noFill/>
          </a:ln>
        </p:spPr>
        <p:txBody>
          <a:bodyPr>
            <a:noAutofit/>
          </a:bodyPr>
          <a:lstStyle/>
          <a:p>
            <a:r>
              <a:rPr lang="en-IN" sz="2400" dirty="0"/>
              <a:t>Increasing age: predictor of PPCs</a:t>
            </a:r>
            <a:endParaRPr lang="en-US" sz="2400" dirty="0"/>
          </a:p>
          <a:p>
            <a:endParaRPr lang="en-IN" sz="2400" u="sng" dirty="0"/>
          </a:p>
          <a:p>
            <a:r>
              <a:rPr lang="en-IN" sz="2400" u="sng" dirty="0"/>
              <a:t>Mechanical &amp; Anatomical</a:t>
            </a:r>
            <a:endParaRPr lang="en-IN" sz="2400" dirty="0"/>
          </a:p>
          <a:p>
            <a:pPr marL="0" indent="0">
              <a:buNone/>
            </a:pPr>
            <a:r>
              <a:rPr lang="en-IN" sz="2400" dirty="0"/>
              <a:t>      - </a:t>
            </a:r>
            <a:r>
              <a:rPr lang="en-IN" sz="2400" b="1" dirty="0">
                <a:solidFill>
                  <a:srgbClr val="FF0000"/>
                </a:solidFill>
                <a:sym typeface="Symbol"/>
              </a:rPr>
              <a:t></a:t>
            </a:r>
            <a:r>
              <a:rPr lang="en-IN" sz="2400" b="1" dirty="0"/>
              <a:t> </a:t>
            </a:r>
            <a:r>
              <a:rPr lang="en-IN" sz="2400" i="1" dirty="0"/>
              <a:t>chest wall </a:t>
            </a:r>
            <a:r>
              <a:rPr lang="en-IN" sz="2400" dirty="0"/>
              <a:t>compliance</a:t>
            </a:r>
          </a:p>
          <a:p>
            <a:pPr marL="0" indent="0">
              <a:buNone/>
            </a:pPr>
            <a:r>
              <a:rPr lang="en-IN" sz="2400" dirty="0"/>
              <a:t>      - </a:t>
            </a:r>
            <a:r>
              <a:rPr lang="en-IN" sz="2400" b="1" dirty="0">
                <a:solidFill>
                  <a:srgbClr val="FF0000"/>
                </a:solidFill>
                <a:sym typeface="Symbol"/>
              </a:rPr>
              <a:t></a:t>
            </a:r>
            <a:r>
              <a:rPr lang="en-IN" sz="2400" dirty="0"/>
              <a:t> lung compliance</a:t>
            </a:r>
          </a:p>
          <a:p>
            <a:pPr marL="0" indent="0">
              <a:buNone/>
            </a:pPr>
            <a:endParaRPr lang="en-IN" sz="1200" dirty="0"/>
          </a:p>
          <a:p>
            <a:r>
              <a:rPr lang="en-IN" sz="2400" u="sng" dirty="0"/>
              <a:t>PFTs:</a:t>
            </a:r>
          </a:p>
          <a:p>
            <a:pPr marL="0" indent="0">
              <a:buNone/>
            </a:pPr>
            <a:r>
              <a:rPr lang="en-IN" sz="2400" dirty="0"/>
              <a:t>      - </a:t>
            </a:r>
            <a:r>
              <a:rPr lang="en-IN" sz="2400" b="1" dirty="0">
                <a:solidFill>
                  <a:srgbClr val="FF0000"/>
                </a:solidFill>
                <a:sym typeface="Symbol"/>
              </a:rPr>
              <a:t> </a:t>
            </a:r>
            <a:r>
              <a:rPr lang="en-IN" sz="2400" dirty="0"/>
              <a:t>V C, expiratory flow, D C &amp; </a:t>
            </a:r>
            <a:r>
              <a:rPr lang="en-IN" sz="2400" b="1" dirty="0">
                <a:solidFill>
                  <a:srgbClr val="FF0000"/>
                </a:solidFill>
                <a:sym typeface="Symbol"/>
              </a:rPr>
              <a:t></a:t>
            </a:r>
            <a:r>
              <a:rPr lang="en-IN" sz="2400" b="1" i="1" dirty="0">
                <a:solidFill>
                  <a:srgbClr val="FF0000"/>
                </a:solidFill>
                <a:sym typeface="Symbol"/>
              </a:rPr>
              <a:t> </a:t>
            </a:r>
            <a:r>
              <a:rPr lang="en-IN" sz="2400" dirty="0"/>
              <a:t>RV, CV, V</a:t>
            </a:r>
            <a:r>
              <a:rPr lang="en-IN" sz="1800" dirty="0"/>
              <a:t>D,</a:t>
            </a:r>
            <a:r>
              <a:rPr lang="en-IN" sz="2400" dirty="0"/>
              <a:t> V-Q mismatch</a:t>
            </a:r>
          </a:p>
          <a:p>
            <a:pPr marL="0" indent="0">
              <a:buNone/>
            </a:pPr>
            <a:r>
              <a:rPr lang="en-IN" sz="2400" dirty="0"/>
              <a:t>      -  Gas x-change abnormalities: Need increasing FiO2</a:t>
            </a:r>
          </a:p>
          <a:p>
            <a:pPr marL="0" indent="0">
              <a:buNone/>
            </a:pPr>
            <a:r>
              <a:rPr lang="en-IN" sz="2400" dirty="0">
                <a:solidFill>
                  <a:srgbClr val="FF0000"/>
                </a:solidFill>
              </a:rPr>
              <a:t>      -  Impaired responses to hypoxia &amp; hypercarbia</a:t>
            </a:r>
          </a:p>
          <a:p>
            <a:pPr marL="0" indent="0">
              <a:buNone/>
            </a:pPr>
            <a:endParaRPr lang="en-IN" sz="1100" dirty="0"/>
          </a:p>
          <a:p>
            <a:r>
              <a:rPr lang="en-IN" sz="2400" b="1" dirty="0">
                <a:solidFill>
                  <a:srgbClr val="FF0000"/>
                </a:solidFill>
                <a:sym typeface="Symbol"/>
              </a:rPr>
              <a:t> </a:t>
            </a:r>
            <a:r>
              <a:rPr lang="en-IN" sz="2400" dirty="0"/>
              <a:t>sensitivity to </a:t>
            </a:r>
            <a:r>
              <a:rPr lang="en-IN" sz="2400" dirty="0" err="1"/>
              <a:t>resp.depressant</a:t>
            </a:r>
            <a:r>
              <a:rPr lang="en-IN" sz="2400" dirty="0"/>
              <a:t> effects of opioids &amp; BDZs</a:t>
            </a:r>
          </a:p>
        </p:txBody>
      </p:sp>
      <p:pic>
        <p:nvPicPr>
          <p:cNvPr id="4" name="Picture 3">
            <a:extLst>
              <a:ext uri="{FF2B5EF4-FFF2-40B4-BE49-F238E27FC236}">
                <a16:creationId xmlns:a16="http://schemas.microsoft.com/office/drawing/2014/main" xmlns="" id="{CAC22171-FFC5-E14A-B5EC-6DEE53151048}"/>
              </a:ext>
            </a:extLst>
          </p:cNvPr>
          <p:cNvPicPr>
            <a:picLocks noChangeAspect="1"/>
          </p:cNvPicPr>
          <p:nvPr/>
        </p:nvPicPr>
        <p:blipFill>
          <a:blip r:embed="rId3"/>
          <a:stretch>
            <a:fillRect/>
          </a:stretch>
        </p:blipFill>
        <p:spPr>
          <a:xfrm>
            <a:off x="5715000" y="1684936"/>
            <a:ext cx="3290014" cy="1771546"/>
          </a:xfrm>
          <a:prstGeom prst="rect">
            <a:avLst/>
          </a:prstGeom>
        </p:spPr>
      </p:pic>
    </p:spTree>
    <p:extLst>
      <p:ext uri="{BB962C8B-B14F-4D97-AF65-F5344CB8AC3E}">
        <p14:creationId xmlns:p14="http://schemas.microsoft.com/office/powerpoint/2010/main" xmlns="" val="309539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IN" sz="3600" b="1" dirty="0"/>
              <a:t>Renal Changes</a:t>
            </a:r>
            <a:endParaRPr lang="en-US" sz="3600" dirty="0"/>
          </a:p>
        </p:txBody>
      </p:sp>
      <p:sp>
        <p:nvSpPr>
          <p:cNvPr id="3" name="Content Placeholder 2"/>
          <p:cNvSpPr>
            <a:spLocks noGrp="1"/>
          </p:cNvSpPr>
          <p:nvPr>
            <p:ph idx="1"/>
          </p:nvPr>
        </p:nvSpPr>
        <p:spPr>
          <a:xfrm>
            <a:off x="457200" y="1295400"/>
            <a:ext cx="8229600" cy="2133600"/>
          </a:xfrm>
          <a:noFill/>
          <a:ln>
            <a:solidFill>
              <a:schemeClr val="tx1">
                <a:alpha val="46000"/>
              </a:schemeClr>
            </a:solidFill>
          </a:ln>
        </p:spPr>
        <p:txBody>
          <a:bodyPr>
            <a:normAutofit lnSpcReduction="10000"/>
          </a:bodyPr>
          <a:lstStyle/>
          <a:p>
            <a:r>
              <a:rPr lang="en-IN" sz="2400" b="1" u="sng" dirty="0"/>
              <a:t>Each decade:</a:t>
            </a:r>
            <a:r>
              <a:rPr lang="en-IN" sz="2400" dirty="0"/>
              <a:t> </a:t>
            </a:r>
            <a:r>
              <a:rPr lang="en-IN" sz="2400" b="1" dirty="0">
                <a:solidFill>
                  <a:srgbClr val="FF0000"/>
                </a:solidFill>
                <a:sym typeface="Symbol"/>
              </a:rPr>
              <a:t> </a:t>
            </a:r>
            <a:r>
              <a:rPr lang="en-IN" sz="2400" dirty="0"/>
              <a:t>10 % of parenchymal thickness &amp; RBF </a:t>
            </a:r>
          </a:p>
          <a:p>
            <a:endParaRPr lang="en-IN" sz="1200" dirty="0"/>
          </a:p>
          <a:p>
            <a:r>
              <a:rPr lang="en-IN" sz="2400" dirty="0"/>
              <a:t>30%–50% </a:t>
            </a:r>
            <a:r>
              <a:rPr lang="en-IN" sz="2400" b="1" dirty="0">
                <a:solidFill>
                  <a:srgbClr val="FF0000"/>
                </a:solidFill>
                <a:sym typeface="Symbol"/>
              </a:rPr>
              <a:t> </a:t>
            </a:r>
            <a:r>
              <a:rPr lang="en-IN" sz="2400" dirty="0"/>
              <a:t>in </a:t>
            </a:r>
            <a:r>
              <a:rPr lang="en-IN" sz="2400" dirty="0" err="1"/>
              <a:t>creat</a:t>
            </a:r>
            <a:r>
              <a:rPr lang="en-IN" sz="2400" dirty="0"/>
              <a:t>. clearance between 20-90 years</a:t>
            </a:r>
          </a:p>
          <a:p>
            <a:endParaRPr lang="en-IN" sz="1300" dirty="0"/>
          </a:p>
          <a:p>
            <a:r>
              <a:rPr lang="en-IN" sz="2400" dirty="0"/>
              <a:t>Normal creatinine: production </a:t>
            </a:r>
            <a:r>
              <a:rPr lang="en-IN" sz="2400" b="1" dirty="0">
                <a:solidFill>
                  <a:srgbClr val="FF0000"/>
                </a:solidFill>
                <a:sym typeface="Symbol"/>
              </a:rPr>
              <a:t> - </a:t>
            </a:r>
            <a:r>
              <a:rPr lang="en-IN" sz="2400" dirty="0"/>
              <a:t>loss of muscle mass, rate similar to fall in G F R</a:t>
            </a:r>
          </a:p>
          <a:p>
            <a:endParaRPr lang="en-US" sz="2400" dirty="0"/>
          </a:p>
        </p:txBody>
      </p:sp>
      <p:sp>
        <p:nvSpPr>
          <p:cNvPr id="4" name="Rectangle 3"/>
          <p:cNvSpPr/>
          <p:nvPr/>
        </p:nvSpPr>
        <p:spPr>
          <a:xfrm>
            <a:off x="533400" y="4114800"/>
            <a:ext cx="8077200" cy="2123658"/>
          </a:xfrm>
          <a:prstGeom prst="rect">
            <a:avLst/>
          </a:prstGeom>
          <a:ln>
            <a:solidFill>
              <a:schemeClr val="tx1">
                <a:alpha val="47000"/>
              </a:schemeClr>
            </a:solidFill>
          </a:ln>
        </p:spPr>
        <p:txBody>
          <a:bodyPr wrap="square">
            <a:spAutoFit/>
          </a:bodyPr>
          <a:lstStyle/>
          <a:p>
            <a:pPr marL="342900" indent="-342900">
              <a:buFont typeface="Arial" pitchFamily="34" charset="0"/>
              <a:buChar char="•"/>
            </a:pPr>
            <a:r>
              <a:rPr lang="en-IN" sz="2400" u="sng" dirty="0"/>
              <a:t>Liver mass: decreases by  20%–40%</a:t>
            </a:r>
            <a:r>
              <a:rPr lang="en-IN" sz="2400" dirty="0"/>
              <a:t> with concomitant decline in HBF</a:t>
            </a:r>
          </a:p>
          <a:p>
            <a:pPr marL="342900" indent="-342900">
              <a:buFont typeface="Arial" pitchFamily="34" charset="0"/>
              <a:buChar char="•"/>
            </a:pPr>
            <a:endParaRPr lang="en-IN" sz="1200" dirty="0"/>
          </a:p>
          <a:p>
            <a:pPr marL="342900" indent="-342900">
              <a:buFont typeface="Arial" pitchFamily="34" charset="0"/>
              <a:buChar char="•"/>
            </a:pPr>
            <a:r>
              <a:rPr lang="en-IN" sz="2400" dirty="0"/>
              <a:t>Impaired hepatic-renal function: </a:t>
            </a:r>
            <a:r>
              <a:rPr lang="en-IN" sz="2400" u="sng" dirty="0"/>
              <a:t>affects metabolism &amp; excretion</a:t>
            </a:r>
            <a:r>
              <a:rPr lang="en-IN" sz="2400" dirty="0"/>
              <a:t> of many different </a:t>
            </a:r>
            <a:r>
              <a:rPr lang="en-IN" sz="2400" dirty="0" err="1"/>
              <a:t>anaesthetics,analgesics</a:t>
            </a:r>
            <a:r>
              <a:rPr lang="en-IN" sz="2400" dirty="0"/>
              <a:t> &amp;  muscle relaxants</a:t>
            </a:r>
            <a:endParaRPr lang="en-US" sz="2400" dirty="0"/>
          </a:p>
        </p:txBody>
      </p:sp>
      <p:sp>
        <p:nvSpPr>
          <p:cNvPr id="5" name="Rectangle 4"/>
          <p:cNvSpPr/>
          <p:nvPr/>
        </p:nvSpPr>
        <p:spPr>
          <a:xfrm>
            <a:off x="3886200" y="3429000"/>
            <a:ext cx="1103700" cy="646331"/>
          </a:xfrm>
          <a:prstGeom prst="rect">
            <a:avLst/>
          </a:prstGeom>
        </p:spPr>
        <p:txBody>
          <a:bodyPr wrap="none">
            <a:spAutoFit/>
          </a:bodyPr>
          <a:lstStyle/>
          <a:p>
            <a:r>
              <a:rPr lang="en-IN" sz="3600" b="1" dirty="0"/>
              <a:t>Liver</a:t>
            </a:r>
            <a:endParaRPr lang="en-US" sz="3600" b="1" dirty="0"/>
          </a:p>
        </p:txBody>
      </p:sp>
    </p:spTree>
    <p:extLst>
      <p:ext uri="{BB962C8B-B14F-4D97-AF65-F5344CB8AC3E}">
        <p14:creationId xmlns:p14="http://schemas.microsoft.com/office/powerpoint/2010/main" xmlns="" val="31375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bg/>
                                          </p:spTgt>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Central Nervous System (CNS) </a:t>
            </a:r>
            <a:endParaRPr lang="en-US" sz="4000" dirty="0"/>
          </a:p>
        </p:txBody>
      </p:sp>
      <p:sp>
        <p:nvSpPr>
          <p:cNvPr id="3" name="Content Placeholder 2"/>
          <p:cNvSpPr>
            <a:spLocks noGrp="1"/>
          </p:cNvSpPr>
          <p:nvPr>
            <p:ph idx="1"/>
          </p:nvPr>
        </p:nvSpPr>
        <p:spPr>
          <a:ln>
            <a:noFill/>
          </a:ln>
        </p:spPr>
        <p:txBody>
          <a:bodyPr>
            <a:normAutofit/>
          </a:bodyPr>
          <a:lstStyle/>
          <a:p>
            <a:endParaRPr lang="en-IN" sz="1200" dirty="0"/>
          </a:p>
          <a:p>
            <a:r>
              <a:rPr lang="en-IN" sz="2400" dirty="0"/>
              <a:t>&gt; 60  years: </a:t>
            </a:r>
            <a:r>
              <a:rPr lang="en-IN" sz="2400" b="1" u="sng" dirty="0">
                <a:solidFill>
                  <a:srgbClr val="FF0000"/>
                </a:solidFill>
                <a:sym typeface="Symbol"/>
              </a:rPr>
              <a:t> </a:t>
            </a:r>
            <a:r>
              <a:rPr lang="en-IN" sz="2400" dirty="0"/>
              <a:t>c</a:t>
            </a:r>
            <a:r>
              <a:rPr lang="en-IN" sz="2400" dirty="0">
                <a:sym typeface="Symbol"/>
              </a:rPr>
              <a:t>ereb</a:t>
            </a:r>
            <a:r>
              <a:rPr lang="en-IN" sz="2400" dirty="0"/>
              <a:t>ral perfusion</a:t>
            </a:r>
          </a:p>
          <a:p>
            <a:endParaRPr lang="en-IN" sz="1800" dirty="0"/>
          </a:p>
          <a:p>
            <a:r>
              <a:rPr lang="en-IN" sz="2400" b="1" dirty="0">
                <a:solidFill>
                  <a:srgbClr val="FF0000"/>
                </a:solidFill>
                <a:sym typeface="Symbol"/>
              </a:rPr>
              <a:t> </a:t>
            </a:r>
            <a:r>
              <a:rPr lang="en-IN" sz="2400" dirty="0"/>
              <a:t>cerebral atrophy</a:t>
            </a:r>
          </a:p>
          <a:p>
            <a:endParaRPr lang="en-IN" sz="1800" dirty="0"/>
          </a:p>
          <a:p>
            <a:r>
              <a:rPr lang="en-IN" sz="2400" dirty="0"/>
              <a:t>Overall loss of neurons in both cerebral cortex &amp;  spinal cord</a:t>
            </a:r>
          </a:p>
          <a:p>
            <a:endParaRPr lang="en-IN" sz="1200" dirty="0"/>
          </a:p>
          <a:p>
            <a:r>
              <a:rPr lang="en-IN" sz="2400" dirty="0"/>
              <a:t>Periphery: slow conduction velocity in nerves</a:t>
            </a:r>
          </a:p>
          <a:p>
            <a:endParaRPr lang="en-IN" sz="300" dirty="0"/>
          </a:p>
          <a:p>
            <a:pPr marL="0" indent="0">
              <a:buNone/>
            </a:pPr>
            <a:r>
              <a:rPr lang="en-IN" sz="2400" dirty="0"/>
              <a:t>      </a:t>
            </a:r>
            <a:r>
              <a:rPr lang="en-IN" sz="2400" b="1" i="1" dirty="0"/>
              <a:t> “increased sensitivity to LAs in neuraxial &amp; PNBs”</a:t>
            </a:r>
          </a:p>
          <a:p>
            <a:pPr marL="0" indent="0">
              <a:buNone/>
            </a:pPr>
            <a:endParaRPr lang="en-IN" sz="1200" b="1" i="1" dirty="0"/>
          </a:p>
          <a:p>
            <a:r>
              <a:rPr lang="en-IN" sz="2400" u="sng" dirty="0"/>
              <a:t>15% </a:t>
            </a:r>
            <a:r>
              <a:rPr lang="en-IN" sz="2400" b="1" u="sng" dirty="0">
                <a:solidFill>
                  <a:srgbClr val="FF0000"/>
                </a:solidFill>
                <a:sym typeface="Symbol"/>
              </a:rPr>
              <a:t> </a:t>
            </a:r>
            <a:r>
              <a:rPr lang="en-IN" sz="2400" u="sng" dirty="0"/>
              <a:t>in white matter by 90 years</a:t>
            </a:r>
            <a:r>
              <a:rPr lang="en-IN" sz="2400" dirty="0"/>
              <a:t>:  increased  sensitivity to CNS of anaesthetic agents, postop cognitive disorders</a:t>
            </a:r>
            <a:endParaRPr lang="en-US" sz="2400" b="1" i="1" dirty="0"/>
          </a:p>
        </p:txBody>
      </p:sp>
      <p:pic>
        <p:nvPicPr>
          <p:cNvPr id="5" name="Picture 4">
            <a:extLst>
              <a:ext uri="{FF2B5EF4-FFF2-40B4-BE49-F238E27FC236}">
                <a16:creationId xmlns:a16="http://schemas.microsoft.com/office/drawing/2014/main" xmlns="" id="{23F7FE93-DF50-5347-BA14-AFED3730349C}"/>
              </a:ext>
            </a:extLst>
          </p:cNvPr>
          <p:cNvPicPr>
            <a:picLocks noChangeAspect="1"/>
          </p:cNvPicPr>
          <p:nvPr/>
        </p:nvPicPr>
        <p:blipFill>
          <a:blip r:embed="rId3"/>
          <a:stretch>
            <a:fillRect/>
          </a:stretch>
        </p:blipFill>
        <p:spPr>
          <a:xfrm>
            <a:off x="4876800" y="1600200"/>
            <a:ext cx="4393162" cy="1871869"/>
          </a:xfrm>
          <a:prstGeom prst="rect">
            <a:avLst/>
          </a:prstGeom>
        </p:spPr>
      </p:pic>
    </p:spTree>
    <p:extLst>
      <p:ext uri="{BB962C8B-B14F-4D97-AF65-F5344CB8AC3E}">
        <p14:creationId xmlns:p14="http://schemas.microsoft.com/office/powerpoint/2010/main" xmlns="" val="9298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50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00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50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5E31D-F7CC-394D-993E-FF9441ADC9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5BBF5AF-5801-F148-A7A7-E57F49729A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50B4F0F-F931-EA49-8809-8F15B16949DD}"/>
              </a:ext>
            </a:extLst>
          </p:cNvPr>
          <p:cNvPicPr>
            <a:picLocks noChangeAspect="1"/>
          </p:cNvPicPr>
          <p:nvPr/>
        </p:nvPicPr>
        <p:blipFill>
          <a:blip r:embed="rId2"/>
          <a:stretch>
            <a:fillRect/>
          </a:stretch>
        </p:blipFill>
        <p:spPr>
          <a:xfrm>
            <a:off x="520700" y="387350"/>
            <a:ext cx="8102600" cy="6083300"/>
          </a:xfrm>
          <a:prstGeom prst="rect">
            <a:avLst/>
          </a:prstGeom>
        </p:spPr>
      </p:pic>
    </p:spTree>
    <p:extLst>
      <p:ext uri="{BB962C8B-B14F-4D97-AF65-F5344CB8AC3E}">
        <p14:creationId xmlns:p14="http://schemas.microsoft.com/office/powerpoint/2010/main" xmlns="" val="8046504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Postoperative delirium or POCD</a:t>
            </a:r>
            <a:endParaRPr lang="en-US" sz="4000" dirty="0"/>
          </a:p>
        </p:txBody>
      </p:sp>
      <p:sp>
        <p:nvSpPr>
          <p:cNvPr id="3" name="Content Placeholder 2"/>
          <p:cNvSpPr>
            <a:spLocks noGrp="1"/>
          </p:cNvSpPr>
          <p:nvPr>
            <p:ph idx="1"/>
          </p:nvPr>
        </p:nvSpPr>
        <p:spPr>
          <a:ln>
            <a:noFill/>
          </a:ln>
        </p:spPr>
        <p:txBody>
          <a:bodyPr>
            <a:noAutofit/>
          </a:bodyPr>
          <a:lstStyle/>
          <a:p>
            <a:pPr>
              <a:lnSpc>
                <a:spcPct val="150000"/>
              </a:lnSpc>
            </a:pPr>
            <a:r>
              <a:rPr lang="en-IN" sz="2400" dirty="0"/>
              <a:t>5% to 50 % of elderly surgical patients</a:t>
            </a:r>
          </a:p>
          <a:p>
            <a:pPr>
              <a:lnSpc>
                <a:spcPct val="150000"/>
              </a:lnSpc>
            </a:pPr>
            <a:r>
              <a:rPr lang="en-IN" sz="2400" dirty="0"/>
              <a:t>Typically starts 24 to 72 hours post-op</a:t>
            </a:r>
          </a:p>
          <a:p>
            <a:pPr>
              <a:lnSpc>
                <a:spcPct val="150000"/>
              </a:lnSpc>
            </a:pPr>
            <a:r>
              <a:rPr lang="en-IN" sz="2400" dirty="0"/>
              <a:t>Persists for about a week</a:t>
            </a:r>
          </a:p>
          <a:p>
            <a:pPr>
              <a:lnSpc>
                <a:spcPct val="150000"/>
              </a:lnSpc>
            </a:pPr>
            <a:endParaRPr lang="en-IN" sz="800" dirty="0"/>
          </a:p>
          <a:p>
            <a:pPr>
              <a:lnSpc>
                <a:spcPct val="150000"/>
              </a:lnSpc>
            </a:pPr>
            <a:r>
              <a:rPr lang="en-IN" sz="2400" b="1" u="sng" dirty="0">
                <a:solidFill>
                  <a:srgbClr val="FF0000"/>
                </a:solidFill>
              </a:rPr>
              <a:t>Causes:</a:t>
            </a:r>
          </a:p>
          <a:p>
            <a:pPr marL="0" indent="0">
              <a:lnSpc>
                <a:spcPct val="150000"/>
              </a:lnSpc>
              <a:buNone/>
            </a:pPr>
            <a:r>
              <a:rPr lang="en-IN" sz="2400" dirty="0"/>
              <a:t>    - narcotics, sedatives, anticholinergics, infection, GA or RA</a:t>
            </a:r>
          </a:p>
          <a:p>
            <a:pPr marL="0" indent="0">
              <a:lnSpc>
                <a:spcPct val="150000"/>
              </a:lnSpc>
              <a:buNone/>
            </a:pPr>
            <a:r>
              <a:rPr lang="en-IN" sz="2400" dirty="0"/>
              <a:t>    -  Hospitalization, pain, sleep deprivation &amp; </a:t>
            </a:r>
          </a:p>
          <a:p>
            <a:pPr marL="0" indent="0">
              <a:lnSpc>
                <a:spcPct val="150000"/>
              </a:lnSpc>
              <a:buNone/>
            </a:pPr>
            <a:r>
              <a:rPr lang="en-IN" sz="2400" dirty="0"/>
              <a:t>     -  Unfamiliar environment  </a:t>
            </a:r>
            <a:endParaRPr lang="en-US" sz="2400" dirty="0"/>
          </a:p>
          <a:p>
            <a:pPr>
              <a:lnSpc>
                <a:spcPct val="150000"/>
              </a:lnSpc>
            </a:pPr>
            <a:endParaRPr lang="en-US" sz="2400" dirty="0"/>
          </a:p>
        </p:txBody>
      </p:sp>
      <p:pic>
        <p:nvPicPr>
          <p:cNvPr id="4" name="Picture 3">
            <a:extLst>
              <a:ext uri="{FF2B5EF4-FFF2-40B4-BE49-F238E27FC236}">
                <a16:creationId xmlns:a16="http://schemas.microsoft.com/office/drawing/2014/main" xmlns="" id="{1F7617BF-8828-3F40-98B4-F3999FB62054}"/>
              </a:ext>
            </a:extLst>
          </p:cNvPr>
          <p:cNvPicPr>
            <a:picLocks noChangeAspect="1"/>
          </p:cNvPicPr>
          <p:nvPr/>
        </p:nvPicPr>
        <p:blipFill rotWithShape="1">
          <a:blip r:embed="rId3"/>
          <a:srcRect l="5296"/>
          <a:stretch/>
        </p:blipFill>
        <p:spPr>
          <a:xfrm>
            <a:off x="5715000" y="1604211"/>
            <a:ext cx="3831434" cy="1824789"/>
          </a:xfrm>
          <a:prstGeom prst="rect">
            <a:avLst/>
          </a:prstGeom>
        </p:spPr>
      </p:pic>
    </p:spTree>
    <p:extLst>
      <p:ext uri="{BB962C8B-B14F-4D97-AF65-F5344CB8AC3E}">
        <p14:creationId xmlns:p14="http://schemas.microsoft.com/office/powerpoint/2010/main" xmlns="" val="134114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ln>
            <a:noFill/>
          </a:ln>
        </p:spPr>
        <p:txBody>
          <a:bodyPr>
            <a:noAutofit/>
          </a:bodyPr>
          <a:lstStyle/>
          <a:p>
            <a:pPr>
              <a:lnSpc>
                <a:spcPct val="150000"/>
              </a:lnSpc>
            </a:pPr>
            <a:r>
              <a:rPr lang="en-US" sz="2400" b="1" dirty="0"/>
              <a:t>Prevention</a:t>
            </a:r>
            <a:r>
              <a:rPr lang="en-US" sz="2400" dirty="0"/>
              <a:t>: Stable, adequate</a:t>
            </a:r>
          </a:p>
          <a:p>
            <a:pPr marL="0" indent="0">
              <a:lnSpc>
                <a:spcPct val="150000"/>
              </a:lnSpc>
              <a:buNone/>
            </a:pPr>
            <a:r>
              <a:rPr lang="en-US" sz="2400" dirty="0"/>
              <a:t>     - Hemodynamics, oxygenation, acid base status, Electrolyte  </a:t>
            </a:r>
          </a:p>
          <a:p>
            <a:pPr marL="0" indent="0">
              <a:lnSpc>
                <a:spcPct val="150000"/>
              </a:lnSpc>
              <a:buNone/>
            </a:pPr>
            <a:r>
              <a:rPr lang="en-US" sz="2400" dirty="0"/>
              <a:t>     - Appropriate drug dosages</a:t>
            </a:r>
            <a:endParaRPr lang="en-US" sz="2400" b="1" u="sng" dirty="0"/>
          </a:p>
          <a:p>
            <a:pPr>
              <a:lnSpc>
                <a:spcPct val="150000"/>
              </a:lnSpc>
            </a:pPr>
            <a:endParaRPr lang="en-US" sz="1000" b="1" u="sng" dirty="0"/>
          </a:p>
          <a:p>
            <a:pPr>
              <a:lnSpc>
                <a:spcPct val="150000"/>
              </a:lnSpc>
            </a:pPr>
            <a:r>
              <a:rPr lang="en-US" sz="2400" b="1" u="sng" dirty="0"/>
              <a:t>Specific Interventions</a:t>
            </a:r>
          </a:p>
          <a:p>
            <a:pPr marL="457200" indent="-457200">
              <a:lnSpc>
                <a:spcPct val="150000"/>
              </a:lnSpc>
              <a:buAutoNum type="arabicParenBoth"/>
            </a:pPr>
            <a:r>
              <a:rPr lang="en-US" sz="2400" dirty="0"/>
              <a:t>Orientation protocol</a:t>
            </a:r>
          </a:p>
          <a:p>
            <a:pPr marL="0" indent="0">
              <a:lnSpc>
                <a:spcPct val="150000"/>
              </a:lnSpc>
              <a:buNone/>
            </a:pPr>
            <a:r>
              <a:rPr lang="en-US" sz="2400" dirty="0"/>
              <a:t>(2)  Sleep protocol</a:t>
            </a:r>
          </a:p>
          <a:p>
            <a:pPr marL="0" indent="0">
              <a:lnSpc>
                <a:spcPct val="150000"/>
              </a:lnSpc>
              <a:buNone/>
            </a:pPr>
            <a:r>
              <a:rPr lang="en-US" sz="2400" dirty="0"/>
              <a:t>(3)  Early-mobilization protocol</a:t>
            </a:r>
          </a:p>
          <a:p>
            <a:pPr marL="0" indent="0">
              <a:lnSpc>
                <a:spcPct val="150000"/>
              </a:lnSpc>
              <a:buNone/>
            </a:pPr>
            <a:r>
              <a:rPr lang="en-US" sz="2400" dirty="0"/>
              <a:t>(4)  Vision protocol</a:t>
            </a:r>
          </a:p>
          <a:p>
            <a:pPr marL="0" indent="0">
              <a:lnSpc>
                <a:spcPct val="150000"/>
              </a:lnSpc>
              <a:buNone/>
            </a:pPr>
            <a:r>
              <a:rPr lang="en-US" sz="2400" dirty="0"/>
              <a:t>(5)  Hearing protocol</a:t>
            </a:r>
          </a:p>
        </p:txBody>
      </p:sp>
      <p:pic>
        <p:nvPicPr>
          <p:cNvPr id="4" name="Picture 3">
            <a:extLst>
              <a:ext uri="{FF2B5EF4-FFF2-40B4-BE49-F238E27FC236}">
                <a16:creationId xmlns:a16="http://schemas.microsoft.com/office/drawing/2014/main" xmlns="" id="{3CBDF2C0-BB9F-474E-947C-38CB2FD09CE9}"/>
              </a:ext>
            </a:extLst>
          </p:cNvPr>
          <p:cNvPicPr>
            <a:picLocks noChangeAspect="1"/>
          </p:cNvPicPr>
          <p:nvPr/>
        </p:nvPicPr>
        <p:blipFill>
          <a:blip r:embed="rId3"/>
          <a:stretch>
            <a:fillRect/>
          </a:stretch>
        </p:blipFill>
        <p:spPr>
          <a:xfrm>
            <a:off x="5346700" y="2078831"/>
            <a:ext cx="3340100" cy="2425700"/>
          </a:xfrm>
          <a:prstGeom prst="rect">
            <a:avLst/>
          </a:prstGeom>
        </p:spPr>
      </p:pic>
    </p:spTree>
    <p:extLst>
      <p:ext uri="{BB962C8B-B14F-4D97-AF65-F5344CB8AC3E}">
        <p14:creationId xmlns:p14="http://schemas.microsoft.com/office/powerpoint/2010/main" xmlns="" val="2312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780361-CA10-D748-B81D-0371FD33D16C}"/>
              </a:ext>
            </a:extLst>
          </p:cNvPr>
          <p:cNvSpPr>
            <a:spLocks noGrp="1"/>
          </p:cNvSpPr>
          <p:nvPr>
            <p:ph type="title"/>
          </p:nvPr>
        </p:nvSpPr>
        <p:spPr/>
        <p:txBody>
          <a:bodyPr/>
          <a:lstStyle/>
          <a:p>
            <a:r>
              <a:rPr lang="en-US" dirty="0"/>
              <a:t>To be a human being…..</a:t>
            </a:r>
          </a:p>
        </p:txBody>
      </p:sp>
      <p:sp>
        <p:nvSpPr>
          <p:cNvPr id="3" name="Content Placeholder 2">
            <a:extLst>
              <a:ext uri="{FF2B5EF4-FFF2-40B4-BE49-F238E27FC236}">
                <a16:creationId xmlns:a16="http://schemas.microsoft.com/office/drawing/2014/main" xmlns="" id="{BEE2569F-2364-924A-B45A-FB5EB11895A3}"/>
              </a:ext>
            </a:extLst>
          </p:cNvPr>
          <p:cNvSpPr>
            <a:spLocks noGrp="1"/>
          </p:cNvSpPr>
          <p:nvPr>
            <p:ph idx="1"/>
          </p:nvPr>
        </p:nvSpPr>
        <p:spPr/>
        <p:txBody>
          <a:bodyPr>
            <a:normAutofit lnSpcReduction="10000"/>
          </a:bodyPr>
          <a:lstStyle/>
          <a:p>
            <a:pPr>
              <a:lnSpc>
                <a:spcPct val="150000"/>
              </a:lnSpc>
            </a:pPr>
            <a:r>
              <a:rPr lang="en-US" sz="2600" dirty="0"/>
              <a:t>Equilibrium of Physiological processes </a:t>
            </a:r>
          </a:p>
          <a:p>
            <a:pPr>
              <a:lnSpc>
                <a:spcPct val="150000"/>
              </a:lnSpc>
            </a:pPr>
            <a:r>
              <a:rPr lang="en-US" sz="2600" dirty="0"/>
              <a:t>Adjustments, Resistances and Corrections for stability</a:t>
            </a:r>
          </a:p>
          <a:p>
            <a:pPr marL="0" indent="0">
              <a:lnSpc>
                <a:spcPct val="150000"/>
              </a:lnSpc>
              <a:buNone/>
            </a:pPr>
            <a:r>
              <a:rPr lang="en-US" sz="2600" dirty="0"/>
              <a:t>    ….. </a:t>
            </a:r>
            <a:r>
              <a:rPr lang="en-US" sz="2600" dirty="0">
                <a:solidFill>
                  <a:srgbClr val="FF0000"/>
                </a:solidFill>
              </a:rPr>
              <a:t>‘Homeostasis’</a:t>
            </a:r>
          </a:p>
          <a:p>
            <a:pPr>
              <a:lnSpc>
                <a:spcPct val="150000"/>
              </a:lnSpc>
            </a:pPr>
            <a:r>
              <a:rPr lang="en-US" sz="2600" dirty="0"/>
              <a:t>Old age?  Healthy But</a:t>
            </a:r>
          </a:p>
          <a:p>
            <a:pPr marL="0" indent="0">
              <a:lnSpc>
                <a:spcPct val="150000"/>
              </a:lnSpc>
              <a:buNone/>
            </a:pPr>
            <a:r>
              <a:rPr lang="en-US" sz="2600" dirty="0"/>
              <a:t>     ---- extremely vulnerable to illnesses and stress</a:t>
            </a:r>
          </a:p>
          <a:p>
            <a:pPr marL="0" indent="0">
              <a:lnSpc>
                <a:spcPct val="150000"/>
              </a:lnSpc>
              <a:buNone/>
            </a:pPr>
            <a:r>
              <a:rPr lang="en-US" sz="2600" dirty="0"/>
              <a:t>     ---- decreased ability to maintain homeostasis</a:t>
            </a:r>
          </a:p>
          <a:p>
            <a:pPr marL="0" indent="0">
              <a:lnSpc>
                <a:spcPct val="150000"/>
              </a:lnSpc>
              <a:buNone/>
            </a:pPr>
            <a:r>
              <a:rPr lang="en-US" sz="2600" dirty="0"/>
              <a:t>   </a:t>
            </a:r>
            <a:r>
              <a:rPr lang="en-US" sz="2600" dirty="0">
                <a:solidFill>
                  <a:srgbClr val="FF0000"/>
                </a:solidFill>
              </a:rPr>
              <a:t> </a:t>
            </a:r>
            <a:r>
              <a:rPr lang="en-US" sz="2600" dirty="0"/>
              <a:t>---- </a:t>
            </a:r>
            <a:r>
              <a:rPr lang="en-US" sz="2600" dirty="0">
                <a:solidFill>
                  <a:srgbClr val="FF0000"/>
                </a:solidFill>
              </a:rPr>
              <a:t>‘</a:t>
            </a:r>
            <a:r>
              <a:rPr lang="en-US" sz="2600" dirty="0" err="1">
                <a:solidFill>
                  <a:srgbClr val="FF0000"/>
                </a:solidFill>
              </a:rPr>
              <a:t>Homeostenosis</a:t>
            </a:r>
            <a:r>
              <a:rPr lang="en-US" sz="2600" dirty="0">
                <a:solidFill>
                  <a:srgbClr val="FF0000"/>
                </a:solidFill>
              </a:rPr>
              <a:t>’</a:t>
            </a:r>
          </a:p>
        </p:txBody>
      </p:sp>
    </p:spTree>
    <p:extLst>
      <p:ext uri="{BB962C8B-B14F-4D97-AF65-F5344CB8AC3E}">
        <p14:creationId xmlns:p14="http://schemas.microsoft.com/office/powerpoint/2010/main" xmlns="" val="227901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a:ln>
            <a:noFill/>
          </a:ln>
        </p:spPr>
        <p:txBody>
          <a:bodyPr>
            <a:noAutofit/>
          </a:bodyPr>
          <a:lstStyle/>
          <a:p>
            <a:r>
              <a:rPr lang="en-US" sz="2500" b="1" u="sng" dirty="0"/>
              <a:t>Haloperidol</a:t>
            </a:r>
            <a:r>
              <a:rPr lang="en-US" sz="2500" dirty="0"/>
              <a:t>: oral, IM, IV: 1 to 2 mg of haloperidol first, then 0.25 to 0.5 mg every 4 hours</a:t>
            </a:r>
          </a:p>
          <a:p>
            <a:pPr marL="0" indent="0">
              <a:buNone/>
            </a:pPr>
            <a:r>
              <a:rPr lang="en-US" sz="2500" dirty="0"/>
              <a:t>     - Side effects: prolonged QT-interval &amp; extrapyramidal side </a:t>
            </a:r>
          </a:p>
          <a:p>
            <a:pPr marL="0" indent="0">
              <a:buNone/>
            </a:pPr>
            <a:r>
              <a:rPr lang="en-US" sz="2500" dirty="0"/>
              <a:t>       effects: managed by lowering dose or discontinuing</a:t>
            </a:r>
          </a:p>
          <a:p>
            <a:pPr marL="0" indent="0">
              <a:buNone/>
            </a:pPr>
            <a:endParaRPr lang="en-US" sz="2500" dirty="0"/>
          </a:p>
          <a:p>
            <a:r>
              <a:rPr lang="en-US" sz="2500" u="sng" dirty="0"/>
              <a:t>Delirium due to cessation of sedatives or analgesics:</a:t>
            </a:r>
            <a:r>
              <a:rPr lang="en-US" sz="2500" dirty="0"/>
              <a:t>  systematic taper, starting alpha-2 agonist (sedative + analgesic)</a:t>
            </a:r>
          </a:p>
          <a:p>
            <a:endParaRPr lang="en-US" sz="2500" dirty="0"/>
          </a:p>
          <a:p>
            <a:r>
              <a:rPr lang="en-US" sz="2500" u="sng" dirty="0"/>
              <a:t>Delirium due to CAS</a:t>
            </a:r>
            <a:r>
              <a:rPr lang="en-US" sz="2500" dirty="0"/>
              <a:t>: </a:t>
            </a:r>
          </a:p>
          <a:p>
            <a:pPr marL="0" indent="0">
              <a:buNone/>
            </a:pPr>
            <a:r>
              <a:rPr lang="en-US" sz="2500" dirty="0"/>
              <a:t>     physostigmine dosed at 10–30 </a:t>
            </a:r>
            <a:r>
              <a:rPr lang="en-US" sz="2500" dirty="0">
                <a:sym typeface="Symbol"/>
              </a:rPr>
              <a:t>g</a:t>
            </a:r>
            <a:r>
              <a:rPr lang="en-US" sz="2500" dirty="0"/>
              <a:t>/kg IV</a:t>
            </a:r>
          </a:p>
        </p:txBody>
      </p:sp>
    </p:spTree>
    <p:extLst>
      <p:ext uri="{BB962C8B-B14F-4D97-AF65-F5344CB8AC3E}">
        <p14:creationId xmlns:p14="http://schemas.microsoft.com/office/powerpoint/2010/main" xmlns="" val="33005130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IN" sz="2800" b="1" dirty="0"/>
              <a:t>BASAL METABOLIC RATE (BMR) &amp; TEMPERATURE REGULATION</a:t>
            </a:r>
            <a:r>
              <a:rPr lang="en-US" sz="2800" dirty="0"/>
              <a:t/>
            </a:r>
            <a:br>
              <a:rPr lang="en-US" sz="2800" dirty="0"/>
            </a:br>
            <a:endParaRPr lang="en-US" sz="2800" dirty="0"/>
          </a:p>
        </p:txBody>
      </p:sp>
      <p:sp>
        <p:nvSpPr>
          <p:cNvPr id="3" name="Content Placeholder 2"/>
          <p:cNvSpPr>
            <a:spLocks noGrp="1"/>
          </p:cNvSpPr>
          <p:nvPr>
            <p:ph idx="1"/>
          </p:nvPr>
        </p:nvSpPr>
        <p:spPr>
          <a:ln>
            <a:solidFill>
              <a:schemeClr val="tx1">
                <a:alpha val="27000"/>
              </a:schemeClr>
            </a:solidFill>
          </a:ln>
        </p:spPr>
        <p:txBody>
          <a:bodyPr>
            <a:normAutofit/>
          </a:bodyPr>
          <a:lstStyle/>
          <a:p>
            <a:endParaRPr lang="en-IN" sz="1000" dirty="0"/>
          </a:p>
          <a:p>
            <a:endParaRPr lang="en-IN" sz="2400" u="sng" dirty="0"/>
          </a:p>
          <a:p>
            <a:r>
              <a:rPr lang="en-IN" sz="2400" u="sng" dirty="0"/>
              <a:t>BMR declines 1%–2% per decade from 20-80 years</a:t>
            </a:r>
          </a:p>
          <a:p>
            <a:endParaRPr lang="en-IN" sz="1000" dirty="0"/>
          </a:p>
          <a:p>
            <a:pPr marL="0" indent="0">
              <a:buNone/>
            </a:pPr>
            <a:r>
              <a:rPr lang="en-IN" sz="2400" dirty="0"/>
              <a:t>     - ? level of activity in association with aging </a:t>
            </a:r>
          </a:p>
          <a:p>
            <a:endParaRPr lang="en-IN" sz="1100" dirty="0"/>
          </a:p>
          <a:p>
            <a:r>
              <a:rPr lang="en-IN" sz="2400" dirty="0"/>
              <a:t>Shivering  less common in elderly</a:t>
            </a:r>
          </a:p>
          <a:p>
            <a:endParaRPr lang="en-IN" sz="1000" dirty="0"/>
          </a:p>
          <a:p>
            <a:r>
              <a:rPr lang="en-IN" sz="2400" u="sng" dirty="0"/>
              <a:t>Lower core body temperature to trigger a response</a:t>
            </a:r>
            <a:r>
              <a:rPr lang="en-IN" sz="2400" dirty="0"/>
              <a:t>:  predisposes to greater risk of </a:t>
            </a:r>
            <a:r>
              <a:rPr lang="en-IN" sz="2400" dirty="0" err="1"/>
              <a:t>peri</a:t>
            </a:r>
            <a:r>
              <a:rPr lang="en-IN" sz="2400" dirty="0"/>
              <a:t>-op hypothermia</a:t>
            </a:r>
          </a:p>
          <a:p>
            <a:endParaRPr lang="en-IN" sz="1050" dirty="0"/>
          </a:p>
          <a:p>
            <a:r>
              <a:rPr lang="en-IN" sz="2400" dirty="0"/>
              <a:t>Lower fat and muscle mass</a:t>
            </a:r>
            <a:endParaRPr lang="en-US" sz="2400" dirty="0"/>
          </a:p>
          <a:p>
            <a:r>
              <a:rPr lang="en-US" sz="2400" dirty="0"/>
              <a:t>Unable to cope with high oxygen demands. </a:t>
            </a:r>
          </a:p>
          <a:p>
            <a:endParaRPr lang="en-US" sz="2400" dirty="0"/>
          </a:p>
        </p:txBody>
      </p:sp>
    </p:spTree>
    <p:extLst>
      <p:ext uri="{BB962C8B-B14F-4D97-AF65-F5344CB8AC3E}">
        <p14:creationId xmlns:p14="http://schemas.microsoft.com/office/powerpoint/2010/main" xmlns="" val="21991416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FB26F-C320-1941-9AA0-B8E4BD17BC4D}"/>
              </a:ext>
            </a:extLst>
          </p:cNvPr>
          <p:cNvSpPr>
            <a:spLocks noGrp="1"/>
          </p:cNvSpPr>
          <p:nvPr>
            <p:ph type="title"/>
          </p:nvPr>
        </p:nvSpPr>
        <p:spPr/>
        <p:txBody>
          <a:bodyPr/>
          <a:lstStyle/>
          <a:p>
            <a:r>
              <a:rPr lang="en-US" dirty="0"/>
              <a:t>Endocrine Changes</a:t>
            </a:r>
          </a:p>
        </p:txBody>
      </p:sp>
      <p:sp>
        <p:nvSpPr>
          <p:cNvPr id="3" name="Content Placeholder 2">
            <a:extLst>
              <a:ext uri="{FF2B5EF4-FFF2-40B4-BE49-F238E27FC236}">
                <a16:creationId xmlns:a16="http://schemas.microsoft.com/office/drawing/2014/main" xmlns="" id="{E8A8906C-5EC3-D549-B0AF-BEE653155F13}"/>
              </a:ext>
            </a:extLst>
          </p:cNvPr>
          <p:cNvSpPr>
            <a:spLocks noGrp="1"/>
          </p:cNvSpPr>
          <p:nvPr>
            <p:ph idx="1"/>
          </p:nvPr>
        </p:nvSpPr>
        <p:spPr>
          <a:xfrm>
            <a:off x="4343400" y="1600200"/>
            <a:ext cx="4495800" cy="4525963"/>
          </a:xfrm>
        </p:spPr>
        <p:txBody>
          <a:bodyPr>
            <a:noAutofit/>
          </a:bodyPr>
          <a:lstStyle/>
          <a:p>
            <a:pPr>
              <a:lnSpc>
                <a:spcPct val="150000"/>
              </a:lnSpc>
            </a:pPr>
            <a:r>
              <a:rPr lang="en-US" sz="2500" dirty="0">
                <a:solidFill>
                  <a:srgbClr val="FF0000"/>
                </a:solidFill>
              </a:rPr>
              <a:t>Atrophy</a:t>
            </a:r>
            <a:r>
              <a:rPr lang="en-US" sz="2500" dirty="0"/>
              <a:t> – reduced hormone production</a:t>
            </a:r>
          </a:p>
          <a:p>
            <a:pPr>
              <a:lnSpc>
                <a:spcPct val="150000"/>
              </a:lnSpc>
            </a:pPr>
            <a:r>
              <a:rPr lang="en-US" sz="2500" dirty="0"/>
              <a:t>Impaired glucose homeostasis</a:t>
            </a:r>
          </a:p>
          <a:p>
            <a:pPr>
              <a:lnSpc>
                <a:spcPct val="150000"/>
              </a:lnSpc>
            </a:pPr>
            <a:r>
              <a:rPr lang="en-IN" sz="2800" b="1" dirty="0">
                <a:solidFill>
                  <a:srgbClr val="FF0000"/>
                </a:solidFill>
                <a:sym typeface="Symbol"/>
              </a:rPr>
              <a:t> </a:t>
            </a:r>
            <a:r>
              <a:rPr lang="en-US" sz="2500" dirty="0"/>
              <a:t>insulin, thyroxine, GH, renin, aldosterone, testosterone</a:t>
            </a:r>
          </a:p>
          <a:p>
            <a:pPr>
              <a:lnSpc>
                <a:spcPct val="150000"/>
              </a:lnSpc>
            </a:pPr>
            <a:r>
              <a:rPr lang="en-US" sz="2500" dirty="0"/>
              <a:t>DM, hypothyroidism, Chronic electrolyte abnormalities </a:t>
            </a:r>
            <a:r>
              <a:rPr lang="en-US" sz="2500" dirty="0">
                <a:solidFill>
                  <a:srgbClr val="FF0000"/>
                </a:solidFill>
              </a:rPr>
              <a:t>(Na)</a:t>
            </a:r>
            <a:r>
              <a:rPr lang="en-US" sz="2500" dirty="0"/>
              <a:t>, </a:t>
            </a:r>
            <a:r>
              <a:rPr lang="en-US" sz="2500" dirty="0">
                <a:solidFill>
                  <a:srgbClr val="FF0000"/>
                </a:solidFill>
              </a:rPr>
              <a:t>Osteoporosis</a:t>
            </a:r>
            <a:r>
              <a:rPr lang="en-US" sz="2500" dirty="0"/>
              <a:t> - common </a:t>
            </a:r>
          </a:p>
          <a:p>
            <a:endParaRPr lang="en-US" sz="2500" dirty="0"/>
          </a:p>
          <a:p>
            <a:endParaRPr lang="en-US" sz="2500" dirty="0"/>
          </a:p>
        </p:txBody>
      </p:sp>
      <p:pic>
        <p:nvPicPr>
          <p:cNvPr id="5" name="Picture 4">
            <a:extLst>
              <a:ext uri="{FF2B5EF4-FFF2-40B4-BE49-F238E27FC236}">
                <a16:creationId xmlns:a16="http://schemas.microsoft.com/office/drawing/2014/main" xmlns="" id="{74E04849-DC04-AF45-9EB1-05E13B40AF22}"/>
              </a:ext>
            </a:extLst>
          </p:cNvPr>
          <p:cNvPicPr>
            <a:picLocks noChangeAspect="1"/>
          </p:cNvPicPr>
          <p:nvPr/>
        </p:nvPicPr>
        <p:blipFill>
          <a:blip r:embed="rId2"/>
          <a:stretch>
            <a:fillRect/>
          </a:stretch>
        </p:blipFill>
        <p:spPr>
          <a:xfrm>
            <a:off x="6246" y="1752600"/>
            <a:ext cx="4343400" cy="3893012"/>
          </a:xfrm>
          <a:prstGeom prst="rect">
            <a:avLst/>
          </a:prstGeom>
        </p:spPr>
      </p:pic>
    </p:spTree>
    <p:extLst>
      <p:ext uri="{BB962C8B-B14F-4D97-AF65-F5344CB8AC3E}">
        <p14:creationId xmlns:p14="http://schemas.microsoft.com/office/powerpoint/2010/main" xmlns="" val="1306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D4FD0-F8B8-9B4F-8DF7-EF20D62FCFC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066734B0-1043-694A-8DC6-D21B0F4D28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2E8FF74C-7E58-D947-8479-1194BB8A92C0}"/>
              </a:ext>
            </a:extLst>
          </p:cNvPr>
          <p:cNvPicPr>
            <a:picLocks noChangeAspect="1"/>
          </p:cNvPicPr>
          <p:nvPr/>
        </p:nvPicPr>
        <p:blipFill>
          <a:blip r:embed="rId2"/>
          <a:stretch>
            <a:fillRect/>
          </a:stretch>
        </p:blipFill>
        <p:spPr>
          <a:xfrm>
            <a:off x="-4249712" y="828649"/>
            <a:ext cx="4215984" cy="5902378"/>
          </a:xfrm>
          <a:prstGeom prst="rect">
            <a:avLst/>
          </a:prstGeom>
        </p:spPr>
      </p:pic>
      <p:pic>
        <p:nvPicPr>
          <p:cNvPr id="5" name="Picture 4">
            <a:extLst>
              <a:ext uri="{FF2B5EF4-FFF2-40B4-BE49-F238E27FC236}">
                <a16:creationId xmlns:a16="http://schemas.microsoft.com/office/drawing/2014/main" xmlns="" id="{F41D32F3-9A03-734A-AC54-A97E723A1BD0}"/>
              </a:ext>
            </a:extLst>
          </p:cNvPr>
          <p:cNvPicPr>
            <a:picLocks noChangeAspect="1"/>
          </p:cNvPicPr>
          <p:nvPr/>
        </p:nvPicPr>
        <p:blipFill rotWithShape="1">
          <a:blip r:embed="rId3"/>
          <a:srcRect l="-9661" t="175" r="53108" b="9265"/>
          <a:stretch/>
        </p:blipFill>
        <p:spPr>
          <a:xfrm>
            <a:off x="1371600" y="388427"/>
            <a:ext cx="5410200" cy="6172450"/>
          </a:xfrm>
          <a:prstGeom prst="rect">
            <a:avLst/>
          </a:prstGeom>
        </p:spPr>
      </p:pic>
    </p:spTree>
    <p:extLst>
      <p:ext uri="{BB962C8B-B14F-4D97-AF65-F5344CB8AC3E}">
        <p14:creationId xmlns:p14="http://schemas.microsoft.com/office/powerpoint/2010/main" xmlns="" val="3365066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B0C28-FAD8-DC4C-A27A-2D4707B6C818}"/>
              </a:ext>
            </a:extLst>
          </p:cNvPr>
          <p:cNvSpPr>
            <a:spLocks noGrp="1"/>
          </p:cNvSpPr>
          <p:nvPr>
            <p:ph type="title"/>
          </p:nvPr>
        </p:nvSpPr>
        <p:spPr/>
        <p:txBody>
          <a:bodyPr>
            <a:normAutofit fontScale="90000"/>
          </a:bodyPr>
          <a:lstStyle/>
          <a:p>
            <a:r>
              <a:rPr lang="en-US" dirty="0"/>
              <a:t>Sarcopenia and Body Composition </a:t>
            </a:r>
            <a:br>
              <a:rPr lang="en-US" dirty="0"/>
            </a:br>
            <a:endParaRPr lang="en-US" dirty="0"/>
          </a:p>
        </p:txBody>
      </p:sp>
      <p:pic>
        <p:nvPicPr>
          <p:cNvPr id="4" name="Picture 3">
            <a:extLst>
              <a:ext uri="{FF2B5EF4-FFF2-40B4-BE49-F238E27FC236}">
                <a16:creationId xmlns:a16="http://schemas.microsoft.com/office/drawing/2014/main" xmlns="" id="{6A268506-0E07-C349-BE37-89124EC004A1}"/>
              </a:ext>
            </a:extLst>
          </p:cNvPr>
          <p:cNvPicPr>
            <a:picLocks noChangeAspect="1"/>
          </p:cNvPicPr>
          <p:nvPr/>
        </p:nvPicPr>
        <p:blipFill rotWithShape="1">
          <a:blip r:embed="rId3" cstate="print"/>
          <a:srcRect r="30505"/>
          <a:stretch/>
        </p:blipFill>
        <p:spPr>
          <a:xfrm>
            <a:off x="116305" y="1981200"/>
            <a:ext cx="3733800" cy="4094747"/>
          </a:xfrm>
          <a:prstGeom prst="rect">
            <a:avLst/>
          </a:prstGeom>
        </p:spPr>
      </p:pic>
      <p:sp>
        <p:nvSpPr>
          <p:cNvPr id="6" name="Content Placeholder 2">
            <a:extLst>
              <a:ext uri="{FF2B5EF4-FFF2-40B4-BE49-F238E27FC236}">
                <a16:creationId xmlns:a16="http://schemas.microsoft.com/office/drawing/2014/main" xmlns="" id="{4419187E-2451-F049-9EA5-F58B4B3C212F}"/>
              </a:ext>
            </a:extLst>
          </p:cNvPr>
          <p:cNvSpPr txBox="1">
            <a:spLocks/>
          </p:cNvSpPr>
          <p:nvPr/>
        </p:nvSpPr>
        <p:spPr>
          <a:xfrm>
            <a:off x="3998495" y="1666373"/>
            <a:ext cx="5029200" cy="472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500" dirty="0"/>
              <a:t>Loss of muscle mass</a:t>
            </a:r>
          </a:p>
          <a:p>
            <a:pPr>
              <a:lnSpc>
                <a:spcPct val="150000"/>
              </a:lnSpc>
            </a:pPr>
            <a:r>
              <a:rPr lang="en-US" sz="2500" dirty="0"/>
              <a:t>Fat, fibroconnective tissue accumulation inside muscle tissue</a:t>
            </a:r>
          </a:p>
          <a:p>
            <a:pPr marL="0" indent="0">
              <a:lnSpc>
                <a:spcPct val="150000"/>
              </a:lnSpc>
              <a:buFont typeface="Arial" pitchFamily="34" charset="0"/>
              <a:buNone/>
            </a:pPr>
            <a:r>
              <a:rPr lang="en-US" sz="2500" dirty="0"/>
              <a:t>    - Reduced muscle strength-  </a:t>
            </a:r>
          </a:p>
          <a:p>
            <a:pPr marL="0" indent="0">
              <a:lnSpc>
                <a:spcPct val="150000"/>
              </a:lnSpc>
              <a:buFont typeface="Arial" pitchFamily="34" charset="0"/>
              <a:buNone/>
            </a:pPr>
            <a:r>
              <a:rPr lang="en-US" sz="2500" dirty="0"/>
              <a:t>       functioning &amp; mobility affected</a:t>
            </a:r>
          </a:p>
          <a:p>
            <a:pPr>
              <a:lnSpc>
                <a:spcPct val="150000"/>
              </a:lnSpc>
            </a:pPr>
            <a:r>
              <a:rPr lang="en-US" sz="2500" dirty="0"/>
              <a:t>Weight tends to decline with aging   ……</a:t>
            </a:r>
            <a:r>
              <a:rPr lang="en-US" sz="2500" dirty="0">
                <a:solidFill>
                  <a:srgbClr val="FF0000"/>
                </a:solidFill>
              </a:rPr>
              <a:t>progressive frailty </a:t>
            </a:r>
          </a:p>
        </p:txBody>
      </p:sp>
    </p:spTree>
    <p:extLst>
      <p:ext uri="{BB962C8B-B14F-4D97-AF65-F5344CB8AC3E}">
        <p14:creationId xmlns:p14="http://schemas.microsoft.com/office/powerpoint/2010/main" xmlns="" val="376558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96A549-C0DC-9B4F-AEBD-7066E60F1B31}"/>
              </a:ext>
            </a:extLst>
          </p:cNvPr>
          <p:cNvSpPr>
            <a:spLocks noGrp="1"/>
          </p:cNvSpPr>
          <p:nvPr>
            <p:ph type="title"/>
          </p:nvPr>
        </p:nvSpPr>
        <p:spPr>
          <a:xfrm>
            <a:off x="457200" y="381001"/>
            <a:ext cx="8229600" cy="1143000"/>
          </a:xfrm>
        </p:spPr>
        <p:txBody>
          <a:bodyPr>
            <a:normAutofit fontScale="90000"/>
          </a:bodyPr>
          <a:lstStyle/>
          <a:p>
            <a:r>
              <a:rPr lang="en-US" dirty="0"/>
              <a:t>FRAILTY </a:t>
            </a:r>
            <a:br>
              <a:rPr lang="en-US" dirty="0"/>
            </a:br>
            <a:endParaRPr lang="en-US" dirty="0"/>
          </a:p>
        </p:txBody>
      </p:sp>
      <p:sp>
        <p:nvSpPr>
          <p:cNvPr id="3" name="Content Placeholder 2">
            <a:extLst>
              <a:ext uri="{FF2B5EF4-FFF2-40B4-BE49-F238E27FC236}">
                <a16:creationId xmlns:a16="http://schemas.microsoft.com/office/drawing/2014/main" xmlns="" id="{4FC4D639-DCCD-FE47-A8DE-FAC995A03909}"/>
              </a:ext>
            </a:extLst>
          </p:cNvPr>
          <p:cNvSpPr>
            <a:spLocks noGrp="1"/>
          </p:cNvSpPr>
          <p:nvPr>
            <p:ph idx="1"/>
          </p:nvPr>
        </p:nvSpPr>
        <p:spPr>
          <a:xfrm>
            <a:off x="457200" y="1217622"/>
            <a:ext cx="8229600" cy="1854725"/>
          </a:xfrm>
          <a:ln>
            <a:solidFill>
              <a:schemeClr val="tx1"/>
            </a:solidFill>
          </a:ln>
        </p:spPr>
        <p:txBody>
          <a:bodyPr>
            <a:noAutofit/>
          </a:bodyPr>
          <a:lstStyle/>
          <a:p>
            <a:pPr marL="0" indent="0">
              <a:buNone/>
            </a:pPr>
            <a:r>
              <a:rPr lang="en-US" sz="2400" i="1" dirty="0">
                <a:solidFill>
                  <a:srgbClr val="FF0000"/>
                </a:solidFill>
              </a:rPr>
              <a:t>“State of reduced physiologic reserve associated with increased susceptibility to disability”</a:t>
            </a:r>
          </a:p>
          <a:p>
            <a:r>
              <a:rPr lang="en-US" sz="2400" dirty="0"/>
              <a:t>Prevalence 6.9% ≥ 65 years; &gt; age, greater in women</a:t>
            </a:r>
          </a:p>
          <a:p>
            <a:pPr marL="0" indent="0">
              <a:buNone/>
            </a:pPr>
            <a:endParaRPr lang="en-US" sz="400" dirty="0"/>
          </a:p>
          <a:p>
            <a:r>
              <a:rPr lang="en-US" sz="2400" dirty="0"/>
              <a:t>Failure of body to respond to stresses- surgery or infection</a:t>
            </a:r>
          </a:p>
        </p:txBody>
      </p:sp>
      <p:pic>
        <p:nvPicPr>
          <p:cNvPr id="4" name="Picture 3">
            <a:extLst>
              <a:ext uri="{FF2B5EF4-FFF2-40B4-BE49-F238E27FC236}">
                <a16:creationId xmlns:a16="http://schemas.microsoft.com/office/drawing/2014/main" xmlns="" id="{471C0A1E-EA67-E147-A07E-A511523F5DCB}"/>
              </a:ext>
            </a:extLst>
          </p:cNvPr>
          <p:cNvPicPr>
            <a:picLocks noChangeAspect="1"/>
          </p:cNvPicPr>
          <p:nvPr/>
        </p:nvPicPr>
        <p:blipFill rotWithShape="1">
          <a:blip r:embed="rId3"/>
          <a:srcRect t="10694"/>
          <a:stretch/>
        </p:blipFill>
        <p:spPr>
          <a:xfrm>
            <a:off x="-4572000" y="2057400"/>
            <a:ext cx="4109786" cy="3295650"/>
          </a:xfrm>
          <a:prstGeom prst="rect">
            <a:avLst/>
          </a:prstGeom>
        </p:spPr>
      </p:pic>
      <p:sp>
        <p:nvSpPr>
          <p:cNvPr id="5" name="Rectangle 4">
            <a:extLst>
              <a:ext uri="{FF2B5EF4-FFF2-40B4-BE49-F238E27FC236}">
                <a16:creationId xmlns:a16="http://schemas.microsoft.com/office/drawing/2014/main" xmlns="" id="{7ABC886C-B10E-8248-BB45-1F85EBC9D343}"/>
              </a:ext>
            </a:extLst>
          </p:cNvPr>
          <p:cNvSpPr/>
          <p:nvPr/>
        </p:nvSpPr>
        <p:spPr>
          <a:xfrm>
            <a:off x="4724400" y="3429000"/>
            <a:ext cx="4572000" cy="3231654"/>
          </a:xfrm>
          <a:prstGeom prst="rect">
            <a:avLst/>
          </a:prstGeom>
        </p:spPr>
        <p:txBody>
          <a:bodyPr>
            <a:spAutoFit/>
          </a:bodyPr>
          <a:lstStyle/>
          <a:p>
            <a:pPr>
              <a:lnSpc>
                <a:spcPct val="150000"/>
              </a:lnSpc>
            </a:pPr>
            <a:endParaRPr lang="en-US" sz="2400" dirty="0"/>
          </a:p>
          <a:p>
            <a:pPr marL="342900" indent="-342900">
              <a:buFont typeface="Arial" panose="020B0604020202020204" pitchFamily="34" charset="0"/>
              <a:buChar char="•"/>
            </a:pPr>
            <a:r>
              <a:rPr lang="en-US" sz="2400" dirty="0"/>
              <a:t>Decompensate faster, recover slower from physiologic or pathologic insults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u="sng" dirty="0">
                <a:solidFill>
                  <a:srgbClr val="FF0000"/>
                </a:solidFill>
              </a:rPr>
              <a:t>Independent predictor of post op. complications,  in-hospital mortality</a:t>
            </a:r>
          </a:p>
        </p:txBody>
      </p:sp>
      <p:pic>
        <p:nvPicPr>
          <p:cNvPr id="7" name="Picture 6">
            <a:extLst>
              <a:ext uri="{FF2B5EF4-FFF2-40B4-BE49-F238E27FC236}">
                <a16:creationId xmlns:a16="http://schemas.microsoft.com/office/drawing/2014/main" xmlns="" id="{BE67C6A1-931C-634C-8ABA-56C75161E841}"/>
              </a:ext>
            </a:extLst>
          </p:cNvPr>
          <p:cNvPicPr>
            <a:picLocks noChangeAspect="1"/>
          </p:cNvPicPr>
          <p:nvPr/>
        </p:nvPicPr>
        <p:blipFill>
          <a:blip r:embed="rId4"/>
          <a:stretch>
            <a:fillRect/>
          </a:stretch>
        </p:blipFill>
        <p:spPr>
          <a:xfrm>
            <a:off x="304800" y="3785654"/>
            <a:ext cx="4572000" cy="2528047"/>
          </a:xfrm>
          <a:prstGeom prst="rect">
            <a:avLst/>
          </a:prstGeom>
        </p:spPr>
      </p:pic>
    </p:spTree>
    <p:extLst>
      <p:ext uri="{BB962C8B-B14F-4D97-AF65-F5344CB8AC3E}">
        <p14:creationId xmlns:p14="http://schemas.microsoft.com/office/powerpoint/2010/main" xmlns="" val="20965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B467E-7549-9242-B711-B4C7A5BA4AEF}"/>
              </a:ext>
            </a:extLst>
          </p:cNvPr>
          <p:cNvSpPr>
            <a:spLocks noGrp="1"/>
          </p:cNvSpPr>
          <p:nvPr>
            <p:ph type="title"/>
          </p:nvPr>
        </p:nvSpPr>
        <p:spPr/>
        <p:txBody>
          <a:bodyPr/>
          <a:lstStyle/>
          <a:p>
            <a:r>
              <a:rPr lang="en-IN" dirty="0"/>
              <a:t>Frailty index</a:t>
            </a:r>
            <a:endParaRPr lang="en-US" dirty="0"/>
          </a:p>
        </p:txBody>
      </p:sp>
      <p:sp>
        <p:nvSpPr>
          <p:cNvPr id="3" name="Content Placeholder 2">
            <a:extLst>
              <a:ext uri="{FF2B5EF4-FFF2-40B4-BE49-F238E27FC236}">
                <a16:creationId xmlns:a16="http://schemas.microsoft.com/office/drawing/2014/main" xmlns="" id="{3358F14A-CB4A-C542-8962-39D96DD85710}"/>
              </a:ext>
            </a:extLst>
          </p:cNvPr>
          <p:cNvSpPr>
            <a:spLocks noGrp="1"/>
          </p:cNvSpPr>
          <p:nvPr>
            <p:ph idx="1"/>
          </p:nvPr>
        </p:nvSpPr>
        <p:spPr/>
        <p:txBody>
          <a:bodyPr>
            <a:noAutofit/>
          </a:bodyPr>
          <a:lstStyle/>
          <a:p>
            <a:r>
              <a:rPr lang="en-IN" sz="2500" dirty="0"/>
              <a:t>Better indicator for predicting outcomes in elderly</a:t>
            </a:r>
          </a:p>
          <a:p>
            <a:pPr marL="0" indent="0">
              <a:buNone/>
            </a:pPr>
            <a:endParaRPr lang="en-IN" sz="2500" dirty="0"/>
          </a:p>
          <a:p>
            <a:pPr marL="0" indent="0">
              <a:buNone/>
            </a:pPr>
            <a:r>
              <a:rPr lang="en-US" sz="2500" i="1" dirty="0"/>
              <a:t>  </a:t>
            </a:r>
            <a:r>
              <a:rPr lang="en-US" sz="2500" i="1" dirty="0">
                <a:solidFill>
                  <a:srgbClr val="FF0000"/>
                </a:solidFill>
              </a:rPr>
              <a:t> Frailty Index (FI) </a:t>
            </a:r>
            <a:r>
              <a:rPr lang="en-US" sz="2500" i="1" dirty="0"/>
              <a:t>= </a:t>
            </a:r>
            <a:r>
              <a:rPr lang="en-US" sz="2500" i="1" u="sng" dirty="0"/>
              <a:t> (number of health deficits present)</a:t>
            </a:r>
            <a:r>
              <a:rPr lang="en-US" sz="2500" i="1" dirty="0"/>
              <a:t>  </a:t>
            </a:r>
          </a:p>
          <a:p>
            <a:pPr marL="0" indent="0">
              <a:buNone/>
            </a:pPr>
            <a:r>
              <a:rPr lang="en-US" sz="2500" i="1" dirty="0"/>
              <a:t>                                    (number of health deficits measured)</a:t>
            </a:r>
            <a:endParaRPr lang="en-IN" sz="2500" dirty="0"/>
          </a:p>
          <a:p>
            <a:endParaRPr lang="en-IN" sz="2500" b="1" dirty="0"/>
          </a:p>
          <a:p>
            <a:r>
              <a:rPr lang="en-IN" sz="2500" b="1" dirty="0"/>
              <a:t>Deficits</a:t>
            </a:r>
            <a:r>
              <a:rPr lang="en-IN" sz="2500" dirty="0"/>
              <a:t>: diseases, signs, symptoms, laboratory abnormalities, cognitive impairments, disabilities in activities of daily living</a:t>
            </a:r>
          </a:p>
          <a:p>
            <a:endParaRPr lang="en-IN" sz="800" dirty="0"/>
          </a:p>
          <a:p>
            <a:endParaRPr lang="en-IN" sz="600" dirty="0"/>
          </a:p>
          <a:p>
            <a:r>
              <a:rPr lang="en-IN" sz="2500" dirty="0"/>
              <a:t>A measure of health status - proxy measure of aging and vulnerability to poor outcomes</a:t>
            </a:r>
            <a:endParaRPr lang="en-US" sz="2500" dirty="0"/>
          </a:p>
          <a:p>
            <a:endParaRPr lang="en-US" sz="2500" dirty="0"/>
          </a:p>
        </p:txBody>
      </p:sp>
    </p:spTree>
    <p:extLst>
      <p:ext uri="{BB962C8B-B14F-4D97-AF65-F5344CB8AC3E}">
        <p14:creationId xmlns:p14="http://schemas.microsoft.com/office/powerpoint/2010/main" xmlns="" val="32992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D8B9A-4280-F14E-B358-F801B8FA1F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089FF6C-C3FB-C040-929F-23217D860C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BBDE8EC3-150B-F446-96BC-9C527085258B}"/>
              </a:ext>
            </a:extLst>
          </p:cNvPr>
          <p:cNvPicPr>
            <a:picLocks noChangeAspect="1"/>
          </p:cNvPicPr>
          <p:nvPr/>
        </p:nvPicPr>
        <p:blipFill>
          <a:blip r:embed="rId2"/>
          <a:stretch>
            <a:fillRect/>
          </a:stretch>
        </p:blipFill>
        <p:spPr>
          <a:xfrm>
            <a:off x="0" y="293146"/>
            <a:ext cx="9144000" cy="6271708"/>
          </a:xfrm>
          <a:prstGeom prst="rect">
            <a:avLst/>
          </a:prstGeom>
        </p:spPr>
      </p:pic>
    </p:spTree>
    <p:extLst>
      <p:ext uri="{BB962C8B-B14F-4D97-AF65-F5344CB8AC3E}">
        <p14:creationId xmlns:p14="http://schemas.microsoft.com/office/powerpoint/2010/main" xmlns="" val="122394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a:t>Pharmacologic Effects Of Anaesthetic Drugs</a:t>
            </a:r>
            <a:endParaRPr lang="en-US" sz="3600" dirty="0"/>
          </a:p>
        </p:txBody>
      </p:sp>
      <p:sp>
        <p:nvSpPr>
          <p:cNvPr id="3" name="Content Placeholder 2"/>
          <p:cNvSpPr>
            <a:spLocks noGrp="1"/>
          </p:cNvSpPr>
          <p:nvPr>
            <p:ph idx="1"/>
          </p:nvPr>
        </p:nvSpPr>
        <p:spPr>
          <a:ln>
            <a:solidFill>
              <a:schemeClr val="tx1">
                <a:alpha val="40000"/>
              </a:schemeClr>
            </a:solidFill>
          </a:ln>
        </p:spPr>
        <p:txBody>
          <a:bodyPr>
            <a:noAutofit/>
          </a:bodyPr>
          <a:lstStyle/>
          <a:p>
            <a:endParaRPr lang="en-IN" sz="800" b="1" u="sng" dirty="0">
              <a:solidFill>
                <a:srgbClr val="FF0000"/>
              </a:solidFill>
              <a:sym typeface="Symbol"/>
            </a:endParaRPr>
          </a:p>
          <a:p>
            <a:r>
              <a:rPr lang="en-IN" sz="2400" b="1" u="sng" dirty="0">
                <a:solidFill>
                  <a:srgbClr val="FF0000"/>
                </a:solidFill>
                <a:sym typeface="Symbol"/>
              </a:rPr>
              <a:t> </a:t>
            </a:r>
            <a:r>
              <a:rPr lang="en-IN" sz="2400" u="sng" dirty="0"/>
              <a:t>skeletal muscle mass, </a:t>
            </a:r>
            <a:r>
              <a:rPr lang="en-IN" sz="2400" dirty="0"/>
              <a:t> </a:t>
            </a:r>
            <a:r>
              <a:rPr lang="en-IN" sz="2400" b="1" u="sng" dirty="0">
                <a:solidFill>
                  <a:srgbClr val="FF0000"/>
                </a:solidFill>
                <a:sym typeface="Symbol"/>
              </a:rPr>
              <a:t> </a:t>
            </a:r>
            <a:r>
              <a:rPr lang="en-IN" sz="2400" u="sng" dirty="0"/>
              <a:t>TBW  relative to adipose tissue</a:t>
            </a:r>
          </a:p>
          <a:p>
            <a:pPr marL="0" indent="0">
              <a:lnSpc>
                <a:spcPts val="1300"/>
              </a:lnSpc>
              <a:buNone/>
            </a:pPr>
            <a:r>
              <a:rPr lang="en-IN" sz="2400" dirty="0"/>
              <a:t>    </a:t>
            </a:r>
          </a:p>
          <a:p>
            <a:pPr marL="0" indent="0">
              <a:lnSpc>
                <a:spcPts val="1300"/>
              </a:lnSpc>
              <a:buNone/>
            </a:pPr>
            <a:r>
              <a:rPr lang="en-IN" sz="2400" dirty="0"/>
              <a:t>        -  expansion of “</a:t>
            </a:r>
            <a:r>
              <a:rPr lang="en-IN" sz="2400" u="sng" dirty="0"/>
              <a:t>lipid (deep) reservoir</a:t>
            </a:r>
            <a:r>
              <a:rPr lang="en-IN" sz="2400" dirty="0"/>
              <a:t>” for centrally active</a:t>
            </a:r>
          </a:p>
          <a:p>
            <a:pPr marL="0" indent="0">
              <a:buNone/>
            </a:pPr>
            <a:r>
              <a:rPr lang="en-IN" sz="2400" dirty="0"/>
              <a:t>           drugs (BDZs, volatile agents, opioids, IV anaesthetics) </a:t>
            </a:r>
          </a:p>
          <a:p>
            <a:pPr marL="0" indent="0">
              <a:lnSpc>
                <a:spcPts val="1200"/>
              </a:lnSpc>
              <a:buNone/>
            </a:pPr>
            <a:r>
              <a:rPr lang="en-IN" sz="2400" dirty="0"/>
              <a:t>      </a:t>
            </a:r>
          </a:p>
          <a:p>
            <a:pPr marL="0" indent="0">
              <a:lnSpc>
                <a:spcPts val="1200"/>
              </a:lnSpc>
              <a:buNone/>
            </a:pPr>
            <a:r>
              <a:rPr lang="en-IN" sz="2400" dirty="0"/>
              <a:t>      </a:t>
            </a:r>
            <a:r>
              <a:rPr lang="en-IN" sz="2400" b="1" dirty="0">
                <a:solidFill>
                  <a:srgbClr val="FF0000"/>
                </a:solidFill>
                <a:sym typeface="Symbol"/>
              </a:rPr>
              <a:t> </a:t>
            </a:r>
            <a:r>
              <a:rPr lang="en-IN" sz="2400" dirty="0"/>
              <a:t>prolonged elimination half-life, increased </a:t>
            </a:r>
            <a:r>
              <a:rPr lang="en-IN" sz="2400" dirty="0" err="1"/>
              <a:t>durn</a:t>
            </a:r>
            <a:r>
              <a:rPr lang="en-IN" sz="2400" dirty="0"/>
              <a:t> of action  </a:t>
            </a:r>
          </a:p>
          <a:p>
            <a:pPr marL="0" indent="0">
              <a:buNone/>
            </a:pPr>
            <a:endParaRPr lang="en-IN" sz="900" dirty="0"/>
          </a:p>
          <a:p>
            <a:pPr>
              <a:lnSpc>
                <a:spcPts val="2500"/>
              </a:lnSpc>
            </a:pPr>
            <a:r>
              <a:rPr lang="en-IN" sz="2400" b="1" u="sng" dirty="0">
                <a:solidFill>
                  <a:srgbClr val="FF0000"/>
                </a:solidFill>
                <a:sym typeface="Symbol"/>
              </a:rPr>
              <a:t> </a:t>
            </a:r>
            <a:r>
              <a:rPr lang="en-IN" sz="2400" u="sng" dirty="0"/>
              <a:t>central volume of distribution for water-soluble drugs</a:t>
            </a:r>
            <a:r>
              <a:rPr lang="en-IN" sz="2400" dirty="0"/>
              <a:t> </a:t>
            </a:r>
          </a:p>
          <a:p>
            <a:pPr marL="0" indent="0">
              <a:lnSpc>
                <a:spcPts val="2500"/>
              </a:lnSpc>
              <a:buNone/>
            </a:pPr>
            <a:r>
              <a:rPr lang="en-IN" sz="2400" dirty="0"/>
              <a:t>     -  higher average &amp; peak plasma </a:t>
            </a:r>
            <a:r>
              <a:rPr lang="en-IN" sz="2400" dirty="0" err="1"/>
              <a:t>concs</a:t>
            </a:r>
            <a:r>
              <a:rPr lang="en-IN" sz="2400" dirty="0"/>
              <a:t>., enhanced peak effect</a:t>
            </a:r>
          </a:p>
          <a:p>
            <a:pPr marL="0" indent="0">
              <a:buNone/>
            </a:pPr>
            <a:endParaRPr lang="en-IN" sz="800" dirty="0"/>
          </a:p>
          <a:p>
            <a:r>
              <a:rPr lang="en-IN" sz="2400" dirty="0"/>
              <a:t> Poor nutrition: albumin decrease  </a:t>
            </a:r>
            <a:r>
              <a:rPr lang="en-IN" sz="2400" dirty="0">
                <a:sym typeface="Symbol"/>
              </a:rPr>
              <a:t> </a:t>
            </a:r>
            <a:r>
              <a:rPr lang="en-IN" sz="2400" dirty="0"/>
              <a:t>20% </a:t>
            </a:r>
          </a:p>
          <a:p>
            <a:r>
              <a:rPr lang="en-IN" sz="2400" b="1" dirty="0">
                <a:solidFill>
                  <a:srgbClr val="FF0000"/>
                </a:solidFill>
                <a:sym typeface="Symbol"/>
              </a:rPr>
              <a:t> </a:t>
            </a:r>
            <a:r>
              <a:rPr lang="en-IN" sz="2400" dirty="0"/>
              <a:t>increase free-drug concentrations&gt; increased sensitivity    </a:t>
            </a:r>
          </a:p>
          <a:p>
            <a:pPr marL="0" indent="0">
              <a:buNone/>
            </a:pPr>
            <a:r>
              <a:rPr lang="en-IN" sz="2400" dirty="0"/>
              <a:t>           to propofol, diazepam</a:t>
            </a:r>
            <a:endParaRPr lang="en-US" sz="2400" dirty="0"/>
          </a:p>
        </p:txBody>
      </p:sp>
    </p:spTree>
    <p:extLst>
      <p:ext uri="{BB962C8B-B14F-4D97-AF65-F5344CB8AC3E}">
        <p14:creationId xmlns:p14="http://schemas.microsoft.com/office/powerpoint/2010/main" xmlns="" val="220073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6" end="6"/>
                                            </p:txEl>
                                          </p:spTgt>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Pharmacologic Effects</a:t>
            </a:r>
            <a:endParaRPr lang="en-US" sz="4000" dirty="0"/>
          </a:p>
        </p:txBody>
      </p:sp>
      <p:sp>
        <p:nvSpPr>
          <p:cNvPr id="3" name="Content Placeholder 2"/>
          <p:cNvSpPr>
            <a:spLocks noGrp="1"/>
          </p:cNvSpPr>
          <p:nvPr>
            <p:ph idx="1"/>
          </p:nvPr>
        </p:nvSpPr>
        <p:spPr>
          <a:ln>
            <a:solidFill>
              <a:schemeClr val="tx1">
                <a:alpha val="34000"/>
              </a:schemeClr>
            </a:solidFill>
          </a:ln>
        </p:spPr>
        <p:txBody>
          <a:bodyPr>
            <a:normAutofit/>
          </a:bodyPr>
          <a:lstStyle/>
          <a:p>
            <a:pPr>
              <a:lnSpc>
                <a:spcPts val="1700"/>
              </a:lnSpc>
            </a:pPr>
            <a:endParaRPr lang="en-IN" sz="2400" dirty="0"/>
          </a:p>
          <a:p>
            <a:pPr>
              <a:lnSpc>
                <a:spcPts val="1700"/>
              </a:lnSpc>
            </a:pPr>
            <a:r>
              <a:rPr lang="en-IN" sz="2400" u="sng" dirty="0"/>
              <a:t>Neuronal loss &amp; decline in cognitive reserve</a:t>
            </a:r>
          </a:p>
          <a:p>
            <a:pPr marL="0" indent="0">
              <a:lnSpc>
                <a:spcPts val="1700"/>
              </a:lnSpc>
              <a:buNone/>
            </a:pPr>
            <a:r>
              <a:rPr lang="en-IN" sz="2400" dirty="0"/>
              <a:t>     </a:t>
            </a:r>
          </a:p>
          <a:p>
            <a:pPr marL="0" indent="0">
              <a:lnSpc>
                <a:spcPts val="1700"/>
              </a:lnSpc>
              <a:buNone/>
            </a:pPr>
            <a:r>
              <a:rPr lang="en-IN" sz="2400" b="1" dirty="0">
                <a:solidFill>
                  <a:srgbClr val="FF0000"/>
                </a:solidFill>
                <a:sym typeface="Symbol"/>
              </a:rPr>
              <a:t>      </a:t>
            </a:r>
            <a:r>
              <a:rPr lang="en-IN" sz="2400" dirty="0"/>
              <a:t>enhanced sensitivity to centrally active drugs</a:t>
            </a:r>
          </a:p>
          <a:p>
            <a:pPr marL="0" indent="0">
              <a:buNone/>
            </a:pPr>
            <a:r>
              <a:rPr lang="en-IN" sz="2400" dirty="0"/>
              <a:t>     </a:t>
            </a:r>
            <a:r>
              <a:rPr lang="en-IN" sz="2400" b="1" dirty="0">
                <a:solidFill>
                  <a:srgbClr val="FF0000"/>
                </a:solidFill>
                <a:sym typeface="Symbol"/>
              </a:rPr>
              <a:t> </a:t>
            </a:r>
            <a:r>
              <a:rPr lang="en-IN" sz="2400" dirty="0"/>
              <a:t>CNS-depressant effects of drugs occur at lower blood &amp; </a:t>
            </a:r>
          </a:p>
          <a:p>
            <a:pPr marL="0" indent="0">
              <a:buNone/>
            </a:pPr>
            <a:r>
              <a:rPr lang="en-IN" sz="2400" dirty="0"/>
              <a:t>          effect-site concentrations</a:t>
            </a:r>
          </a:p>
          <a:p>
            <a:endParaRPr lang="en-IN" sz="2400" dirty="0"/>
          </a:p>
          <a:p>
            <a:r>
              <a:rPr lang="en-IN" sz="2400" b="1" u="sng" dirty="0"/>
              <a:t>Age-related</a:t>
            </a:r>
            <a:r>
              <a:rPr lang="en-IN" sz="2400" dirty="0"/>
              <a:t>: Metabolism, elimination  </a:t>
            </a:r>
          </a:p>
          <a:p>
            <a:endParaRPr lang="en-IN" sz="2400" dirty="0"/>
          </a:p>
          <a:p>
            <a:r>
              <a:rPr lang="en-IN" sz="2400" dirty="0"/>
              <a:t>Oral drug absorption from GIT delayed</a:t>
            </a:r>
            <a:endParaRPr lang="en-US" sz="2400" dirty="0"/>
          </a:p>
        </p:txBody>
      </p:sp>
    </p:spTree>
    <p:extLst>
      <p:ext uri="{BB962C8B-B14F-4D97-AF65-F5344CB8AC3E}">
        <p14:creationId xmlns:p14="http://schemas.microsoft.com/office/powerpoint/2010/main" xmlns="" val="276042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647943"/>
            <a:ext cx="8229600" cy="1143000"/>
          </a:xfrm>
        </p:spPr>
        <p:txBody>
          <a:bodyPr>
            <a:normAutofit/>
          </a:bodyPr>
          <a:lstStyle/>
          <a:p>
            <a:r>
              <a:rPr lang="en-US" sz="4000" dirty="0"/>
              <a:t>Geriatric? Old 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72055608"/>
              </p:ext>
            </p:extLst>
          </p:nvPr>
        </p:nvGraphicFramePr>
        <p:xfrm>
          <a:off x="930661" y="4294624"/>
          <a:ext cx="7391400" cy="2262760"/>
        </p:xfrm>
        <a:graphic>
          <a:graphicData uri="http://schemas.openxmlformats.org/drawingml/2006/table">
            <a:tbl>
              <a:tblPr firstRow="1" bandRow="1">
                <a:tableStyleId>{5940675A-B579-460E-94D1-54222C63F5DA}</a:tableStyleId>
              </a:tblPr>
              <a:tblGrid>
                <a:gridCol w="3695700">
                  <a:extLst>
                    <a:ext uri="{9D8B030D-6E8A-4147-A177-3AD203B41FA5}">
                      <a16:colId xmlns:a16="http://schemas.microsoft.com/office/drawing/2014/main" xmlns="" val="20000"/>
                    </a:ext>
                  </a:extLst>
                </a:gridCol>
                <a:gridCol w="3695700">
                  <a:extLst>
                    <a:ext uri="{9D8B030D-6E8A-4147-A177-3AD203B41FA5}">
                      <a16:colId xmlns:a16="http://schemas.microsoft.com/office/drawing/2014/main" xmlns="" val="20001"/>
                    </a:ext>
                  </a:extLst>
                </a:gridCol>
              </a:tblGrid>
              <a:tr h="590550">
                <a:tc>
                  <a:txBody>
                    <a:bodyPr/>
                    <a:lstStyle/>
                    <a:p>
                      <a:pPr algn="ctr"/>
                      <a:r>
                        <a:rPr lang="en-US" sz="2400" b="1" dirty="0"/>
                        <a:t>Definition</a:t>
                      </a:r>
                    </a:p>
                  </a:txBody>
                  <a:tcPr>
                    <a:solidFill>
                      <a:schemeClr val="bg2">
                        <a:lumMod val="90000"/>
                        <a:alpha val="69000"/>
                      </a:schemeClr>
                    </a:solidFill>
                  </a:tcPr>
                </a:tc>
                <a:tc>
                  <a:txBody>
                    <a:bodyPr/>
                    <a:lstStyle/>
                    <a:p>
                      <a:pPr algn="ctr"/>
                      <a:r>
                        <a:rPr lang="en-US" sz="2400" b="1" dirty="0"/>
                        <a:t>Age</a:t>
                      </a:r>
                    </a:p>
                  </a:txBody>
                  <a:tcPr>
                    <a:solidFill>
                      <a:schemeClr val="bg2">
                        <a:lumMod val="90000"/>
                        <a:alpha val="69000"/>
                      </a:schemeClr>
                    </a:solidFill>
                  </a:tcPr>
                </a:tc>
                <a:extLst>
                  <a:ext uri="{0D108BD9-81ED-4DB2-BD59-A6C34878D82A}">
                    <a16:rowId xmlns:a16="http://schemas.microsoft.com/office/drawing/2014/main" xmlns="" val="10000"/>
                  </a:ext>
                </a:extLst>
              </a:tr>
              <a:tr h="590550">
                <a:tc>
                  <a:txBody>
                    <a:bodyPr/>
                    <a:lstStyle/>
                    <a:p>
                      <a:r>
                        <a:rPr lang="en-US" sz="2400" dirty="0"/>
                        <a:t>Young Old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65-74 years</a:t>
                      </a:r>
                    </a:p>
                  </a:txBody>
                  <a:tcPr/>
                </a:tc>
                <a:extLst>
                  <a:ext uri="{0D108BD9-81ED-4DB2-BD59-A6C34878D82A}">
                    <a16:rowId xmlns:a16="http://schemas.microsoft.com/office/drawing/2014/main" xmlns="" val="10001"/>
                  </a:ext>
                </a:extLst>
              </a:tr>
              <a:tr h="590550">
                <a:tc>
                  <a:txBody>
                    <a:bodyPr/>
                    <a:lstStyle/>
                    <a:p>
                      <a:r>
                        <a:rPr lang="en-US" sz="2400" dirty="0"/>
                        <a:t>Middle Old</a:t>
                      </a:r>
                    </a:p>
                  </a:txBody>
                  <a:tcPr/>
                </a:tc>
                <a:tc>
                  <a:txBody>
                    <a:bodyPr/>
                    <a:lstStyle/>
                    <a:p>
                      <a:r>
                        <a:rPr lang="en-US" sz="2400" dirty="0"/>
                        <a:t>75-84 years</a:t>
                      </a:r>
                    </a:p>
                  </a:txBody>
                  <a:tcPr/>
                </a:tc>
                <a:extLst>
                  <a:ext uri="{0D108BD9-81ED-4DB2-BD59-A6C34878D82A}">
                    <a16:rowId xmlns:a16="http://schemas.microsoft.com/office/drawing/2014/main" xmlns="" val="10002"/>
                  </a:ext>
                </a:extLst>
              </a:tr>
              <a:tr h="491110">
                <a:tc>
                  <a:txBody>
                    <a:bodyPr/>
                    <a:lstStyle/>
                    <a:p>
                      <a:r>
                        <a:rPr lang="en-US" sz="2400" dirty="0"/>
                        <a:t>Old </a:t>
                      </a:r>
                      <a:r>
                        <a:rPr lang="en-US" sz="2400" dirty="0" err="1"/>
                        <a:t>Old</a:t>
                      </a:r>
                      <a:endParaRPr lang="en-US" sz="2400" dirty="0"/>
                    </a:p>
                  </a:txBody>
                  <a:tcPr/>
                </a:tc>
                <a:tc>
                  <a:txBody>
                    <a:bodyPr/>
                    <a:lstStyle/>
                    <a:p>
                      <a:r>
                        <a:rPr lang="en-US" sz="2400" dirty="0"/>
                        <a:t>  &gt; 85 years</a:t>
                      </a:r>
                    </a:p>
                  </a:txBody>
                  <a:tcPr/>
                </a:tc>
                <a:extLst>
                  <a:ext uri="{0D108BD9-81ED-4DB2-BD59-A6C34878D82A}">
                    <a16:rowId xmlns:a16="http://schemas.microsoft.com/office/drawing/2014/main" xmlns="" val="10003"/>
                  </a:ext>
                </a:extLst>
              </a:tr>
            </a:tbl>
          </a:graphicData>
        </a:graphic>
      </p:graphicFrame>
      <p:sp>
        <p:nvSpPr>
          <p:cNvPr id="5" name="Rectangle 4"/>
          <p:cNvSpPr/>
          <p:nvPr/>
        </p:nvSpPr>
        <p:spPr>
          <a:xfrm>
            <a:off x="762000" y="2952295"/>
            <a:ext cx="7391400" cy="1186863"/>
          </a:xfrm>
          <a:prstGeom prst="rect">
            <a:avLst/>
          </a:prstGeom>
          <a:ln>
            <a:solidFill>
              <a:schemeClr val="tx1">
                <a:alpha val="39000"/>
              </a:schemeClr>
            </a:solidFill>
          </a:ln>
        </p:spPr>
        <p:txBody>
          <a:bodyPr wrap="square">
            <a:spAutoFit/>
          </a:bodyPr>
          <a:lstStyle/>
          <a:p>
            <a:pPr>
              <a:lnSpc>
                <a:spcPct val="150000"/>
              </a:lnSpc>
            </a:pPr>
            <a:r>
              <a:rPr lang="en-US" sz="2500" dirty="0"/>
              <a:t>-    &gt; 60 Y, Indian Census Definition</a:t>
            </a:r>
          </a:p>
          <a:p>
            <a:pPr marL="342900" indent="-342900">
              <a:lnSpc>
                <a:spcPct val="150000"/>
              </a:lnSpc>
              <a:buFontTx/>
              <a:buChar char="-"/>
            </a:pPr>
            <a:r>
              <a:rPr lang="en-US" sz="2500" dirty="0"/>
              <a:t>&gt; 65 Y, Western / UNO Definition</a:t>
            </a:r>
          </a:p>
        </p:txBody>
      </p:sp>
      <p:grpSp>
        <p:nvGrpSpPr>
          <p:cNvPr id="11" name="Group 10">
            <a:extLst>
              <a:ext uri="{FF2B5EF4-FFF2-40B4-BE49-F238E27FC236}">
                <a16:creationId xmlns:a16="http://schemas.microsoft.com/office/drawing/2014/main" xmlns="" id="{9A2DF5A1-7D1A-F54A-BF07-6D556791C3A8}"/>
              </a:ext>
            </a:extLst>
          </p:cNvPr>
          <p:cNvGrpSpPr/>
          <p:nvPr/>
        </p:nvGrpSpPr>
        <p:grpSpPr>
          <a:xfrm>
            <a:off x="3394118" y="608276"/>
            <a:ext cx="2355763" cy="648047"/>
            <a:chOff x="2936918" y="1448"/>
            <a:chExt cx="2355763" cy="1177881"/>
          </a:xfrm>
        </p:grpSpPr>
        <p:sp>
          <p:nvSpPr>
            <p:cNvPr id="21" name="Rectangle 20">
              <a:extLst>
                <a:ext uri="{FF2B5EF4-FFF2-40B4-BE49-F238E27FC236}">
                  <a16:creationId xmlns:a16="http://schemas.microsoft.com/office/drawing/2014/main" xmlns="" id="{7AF7AFC0-5420-3846-865D-2A10D36B7AD4}"/>
                </a:ext>
              </a:extLst>
            </p:cNvPr>
            <p:cNvSpPr/>
            <p:nvPr/>
          </p:nvSpPr>
          <p:spPr>
            <a:xfrm>
              <a:off x="2936918" y="1448"/>
              <a:ext cx="2355763" cy="11778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xmlns="" id="{7B1CD3F2-EE9D-0244-8D7E-3A49C86678DB}"/>
                </a:ext>
              </a:extLst>
            </p:cNvPr>
            <p:cNvSpPr txBox="1"/>
            <p:nvPr/>
          </p:nvSpPr>
          <p:spPr>
            <a:xfrm>
              <a:off x="2936918" y="1448"/>
              <a:ext cx="2355763" cy="873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C000"/>
                  </a:solidFill>
                </a:rPr>
                <a:t>Age</a:t>
              </a:r>
            </a:p>
          </p:txBody>
        </p:sp>
      </p:grpSp>
      <p:grpSp>
        <p:nvGrpSpPr>
          <p:cNvPr id="12" name="Group 11">
            <a:extLst>
              <a:ext uri="{FF2B5EF4-FFF2-40B4-BE49-F238E27FC236}">
                <a16:creationId xmlns:a16="http://schemas.microsoft.com/office/drawing/2014/main" xmlns="" id="{C69C78C6-86E2-7845-A8A6-D6E293BEAC44}"/>
              </a:ext>
            </a:extLst>
          </p:cNvPr>
          <p:cNvGrpSpPr/>
          <p:nvPr/>
        </p:nvGrpSpPr>
        <p:grpSpPr>
          <a:xfrm>
            <a:off x="543644" y="1393516"/>
            <a:ext cx="2355763" cy="1177881"/>
            <a:chOff x="86444" y="3346632"/>
            <a:chExt cx="2355763" cy="1177881"/>
          </a:xfrm>
        </p:grpSpPr>
        <p:sp>
          <p:nvSpPr>
            <p:cNvPr id="19" name="Rectangle 18">
              <a:extLst>
                <a:ext uri="{FF2B5EF4-FFF2-40B4-BE49-F238E27FC236}">
                  <a16:creationId xmlns:a16="http://schemas.microsoft.com/office/drawing/2014/main" xmlns="" id="{EACA6184-C844-084F-9B4D-33B3B1A638C4}"/>
                </a:ext>
              </a:extLst>
            </p:cNvPr>
            <p:cNvSpPr/>
            <p:nvPr/>
          </p:nvSpPr>
          <p:spPr>
            <a:xfrm>
              <a:off x="86444" y="3346632"/>
              <a:ext cx="2355763" cy="11778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xmlns="" id="{863BCC66-CCED-FA42-BD9E-5238AFC84E2E}"/>
                </a:ext>
              </a:extLst>
            </p:cNvPr>
            <p:cNvSpPr txBox="1"/>
            <p:nvPr/>
          </p:nvSpPr>
          <p:spPr>
            <a:xfrm>
              <a:off x="86444" y="3346632"/>
              <a:ext cx="2355763" cy="1177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Chronological</a:t>
              </a:r>
            </a:p>
            <a:p>
              <a:pPr marL="0" lvl="0" indent="0" algn="ctr" defTabSz="1066800">
                <a:lnSpc>
                  <a:spcPct val="90000"/>
                </a:lnSpc>
                <a:spcBef>
                  <a:spcPct val="0"/>
                </a:spcBef>
                <a:spcAft>
                  <a:spcPct val="35000"/>
                </a:spcAft>
                <a:buNone/>
              </a:pPr>
              <a:r>
                <a:rPr lang="en-US" sz="2400" i="1" kern="1200" dirty="0">
                  <a:solidFill>
                    <a:srgbClr val="FFFF00"/>
                  </a:solidFill>
                </a:rPr>
                <a:t>No of Years Lived</a:t>
              </a:r>
              <a:r>
                <a:rPr lang="en-US" sz="2400" kern="1200" dirty="0"/>
                <a:t> </a:t>
              </a:r>
            </a:p>
          </p:txBody>
        </p:sp>
      </p:grpSp>
      <p:grpSp>
        <p:nvGrpSpPr>
          <p:cNvPr id="13" name="Group 12">
            <a:extLst>
              <a:ext uri="{FF2B5EF4-FFF2-40B4-BE49-F238E27FC236}">
                <a16:creationId xmlns:a16="http://schemas.microsoft.com/office/drawing/2014/main" xmlns="" id="{81311B8A-B684-224A-B204-B5DFEBF703F5}"/>
              </a:ext>
            </a:extLst>
          </p:cNvPr>
          <p:cNvGrpSpPr/>
          <p:nvPr/>
        </p:nvGrpSpPr>
        <p:grpSpPr>
          <a:xfrm>
            <a:off x="3394118" y="1393516"/>
            <a:ext cx="2355763" cy="1177881"/>
            <a:chOff x="2936918" y="3346632"/>
            <a:chExt cx="2355763" cy="1177881"/>
          </a:xfrm>
        </p:grpSpPr>
        <p:sp>
          <p:nvSpPr>
            <p:cNvPr id="17" name="Rectangle 16">
              <a:extLst>
                <a:ext uri="{FF2B5EF4-FFF2-40B4-BE49-F238E27FC236}">
                  <a16:creationId xmlns:a16="http://schemas.microsoft.com/office/drawing/2014/main" xmlns="" id="{328F7A3C-359A-E94B-A840-CBF1A1784D50}"/>
                </a:ext>
              </a:extLst>
            </p:cNvPr>
            <p:cNvSpPr/>
            <p:nvPr/>
          </p:nvSpPr>
          <p:spPr>
            <a:xfrm>
              <a:off x="2936918" y="3346632"/>
              <a:ext cx="2355763" cy="11778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xmlns="" id="{227852A9-8398-9247-B55A-4611C4ACE80D}"/>
                </a:ext>
              </a:extLst>
            </p:cNvPr>
            <p:cNvSpPr txBox="1"/>
            <p:nvPr/>
          </p:nvSpPr>
          <p:spPr>
            <a:xfrm>
              <a:off x="2936918" y="3346632"/>
              <a:ext cx="2355763" cy="1177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Biological</a:t>
              </a:r>
            </a:p>
            <a:p>
              <a:pPr marL="0" lvl="0" indent="0" algn="ctr" defTabSz="1066800">
                <a:lnSpc>
                  <a:spcPct val="90000"/>
                </a:lnSpc>
                <a:spcBef>
                  <a:spcPct val="0"/>
                </a:spcBef>
                <a:spcAft>
                  <a:spcPct val="35000"/>
                </a:spcAft>
                <a:buNone/>
              </a:pPr>
              <a:r>
                <a:rPr lang="en-US" sz="2400" i="1" kern="1200" dirty="0">
                  <a:solidFill>
                    <a:srgbClr val="FFFF00"/>
                  </a:solidFill>
                </a:rPr>
                <a:t>How body feels!</a:t>
              </a:r>
              <a:r>
                <a:rPr lang="en-US" sz="2400" kern="1200" dirty="0"/>
                <a:t> </a:t>
              </a:r>
            </a:p>
          </p:txBody>
        </p:sp>
      </p:grpSp>
      <p:grpSp>
        <p:nvGrpSpPr>
          <p:cNvPr id="14" name="Group 13">
            <a:extLst>
              <a:ext uri="{FF2B5EF4-FFF2-40B4-BE49-F238E27FC236}">
                <a16:creationId xmlns:a16="http://schemas.microsoft.com/office/drawing/2014/main" xmlns="" id="{D346EDE3-9E5D-EE43-B85B-26FE6B273A3A}"/>
              </a:ext>
            </a:extLst>
          </p:cNvPr>
          <p:cNvGrpSpPr/>
          <p:nvPr/>
        </p:nvGrpSpPr>
        <p:grpSpPr>
          <a:xfrm>
            <a:off x="6244591" y="1393516"/>
            <a:ext cx="2355763" cy="1177881"/>
            <a:chOff x="5787391" y="3346632"/>
            <a:chExt cx="2355763" cy="1177881"/>
          </a:xfrm>
        </p:grpSpPr>
        <p:sp>
          <p:nvSpPr>
            <p:cNvPr id="15" name="Rectangle 14">
              <a:extLst>
                <a:ext uri="{FF2B5EF4-FFF2-40B4-BE49-F238E27FC236}">
                  <a16:creationId xmlns:a16="http://schemas.microsoft.com/office/drawing/2014/main" xmlns="" id="{288A7076-A5D4-AA4E-A1D0-B524A026169E}"/>
                </a:ext>
              </a:extLst>
            </p:cNvPr>
            <p:cNvSpPr/>
            <p:nvPr/>
          </p:nvSpPr>
          <p:spPr>
            <a:xfrm>
              <a:off x="5787391" y="3346632"/>
              <a:ext cx="2355763" cy="117788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xmlns="" id="{771D381D-DEA0-EE44-9D25-3B59BB2EE2A4}"/>
                </a:ext>
              </a:extLst>
            </p:cNvPr>
            <p:cNvSpPr txBox="1"/>
            <p:nvPr/>
          </p:nvSpPr>
          <p:spPr>
            <a:xfrm>
              <a:off x="5787391" y="3346632"/>
              <a:ext cx="2355763" cy="1177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Psychological</a:t>
              </a:r>
            </a:p>
            <a:p>
              <a:pPr marL="0" lvl="0" indent="0" algn="ctr" defTabSz="1066800">
                <a:lnSpc>
                  <a:spcPct val="90000"/>
                </a:lnSpc>
                <a:spcBef>
                  <a:spcPct val="0"/>
                </a:spcBef>
                <a:spcAft>
                  <a:spcPct val="35000"/>
                </a:spcAft>
                <a:buNone/>
              </a:pPr>
              <a:r>
                <a:rPr lang="en-US" sz="2400" i="1" kern="1200" dirty="0">
                  <a:solidFill>
                    <a:srgbClr val="FFFF00"/>
                  </a:solidFill>
                </a:rPr>
                <a:t>How person feels!</a:t>
              </a:r>
            </a:p>
          </p:txBody>
        </p:sp>
      </p:grpSp>
    </p:spTree>
    <p:extLst>
      <p:ext uri="{BB962C8B-B14F-4D97-AF65-F5344CB8AC3E}">
        <p14:creationId xmlns:p14="http://schemas.microsoft.com/office/powerpoint/2010/main" xmlns="" val="404407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xmlns="" val="2599616545"/>
              </p:ext>
            </p:extLst>
          </p:nvPr>
        </p:nvGraphicFramePr>
        <p:xfrm>
          <a:off x="228600" y="207594"/>
          <a:ext cx="8762999" cy="6705988"/>
        </p:xfrm>
        <a:graphic>
          <a:graphicData uri="http://schemas.openxmlformats.org/drawingml/2006/table">
            <a:tbl>
              <a:tblPr firstRow="1" firstCol="1" bandRow="1">
                <a:tableStyleId>{5C22544A-7EE6-4342-B048-85BDC9FD1C3A}</a:tableStyleId>
              </a:tblPr>
              <a:tblGrid>
                <a:gridCol w="1408339">
                  <a:extLst>
                    <a:ext uri="{9D8B030D-6E8A-4147-A177-3AD203B41FA5}">
                      <a16:colId xmlns:a16="http://schemas.microsoft.com/office/drawing/2014/main" xmlns="" val="20000"/>
                    </a:ext>
                  </a:extLst>
                </a:gridCol>
                <a:gridCol w="2034267">
                  <a:extLst>
                    <a:ext uri="{9D8B030D-6E8A-4147-A177-3AD203B41FA5}">
                      <a16:colId xmlns:a16="http://schemas.microsoft.com/office/drawing/2014/main" xmlns="" val="20001"/>
                    </a:ext>
                  </a:extLst>
                </a:gridCol>
                <a:gridCol w="2660197">
                  <a:extLst>
                    <a:ext uri="{9D8B030D-6E8A-4147-A177-3AD203B41FA5}">
                      <a16:colId xmlns:a16="http://schemas.microsoft.com/office/drawing/2014/main" xmlns="" val="20002"/>
                    </a:ext>
                  </a:extLst>
                </a:gridCol>
                <a:gridCol w="2660196">
                  <a:extLst>
                    <a:ext uri="{9D8B030D-6E8A-4147-A177-3AD203B41FA5}">
                      <a16:colId xmlns:a16="http://schemas.microsoft.com/office/drawing/2014/main" xmlns="" val="20003"/>
                    </a:ext>
                  </a:extLst>
                </a:gridCol>
              </a:tblGrid>
              <a:tr h="625143">
                <a:tc>
                  <a:txBody>
                    <a:bodyPr/>
                    <a:lstStyle/>
                    <a:p>
                      <a:pPr marL="0" marR="0" algn="ctr">
                        <a:lnSpc>
                          <a:spcPct val="150000"/>
                        </a:lnSpc>
                        <a:spcBef>
                          <a:spcPts val="0"/>
                        </a:spcBef>
                        <a:spcAft>
                          <a:spcPts val="0"/>
                        </a:spcAft>
                      </a:pPr>
                      <a:r>
                        <a:rPr lang="en-IN" sz="1400" dirty="0">
                          <a:effectLst/>
                        </a:rPr>
                        <a:t>PK and PD changes</a:t>
                      </a:r>
                      <a:endParaRPr lang="en-US" sz="18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Organ system changes</a:t>
                      </a:r>
                      <a:endParaRPr lang="en-US" sz="1800" dirty="0">
                        <a:effectLst/>
                        <a:latin typeface="Calibri"/>
                        <a:ea typeface="Calibri"/>
                        <a:cs typeface="Times New Roman"/>
                      </a:endParaRPr>
                    </a:p>
                  </a:txBody>
                  <a:tcPr marL="64657" marR="64657" marT="0" marB="0"/>
                </a:tc>
                <a:tc>
                  <a:txBody>
                    <a:bodyPr/>
                    <a:lstStyle/>
                    <a:p>
                      <a:pPr marL="0" marR="0" algn="ctr">
                        <a:lnSpc>
                          <a:spcPct val="150000"/>
                        </a:lnSpc>
                        <a:spcBef>
                          <a:spcPts val="0"/>
                        </a:spcBef>
                        <a:spcAft>
                          <a:spcPts val="0"/>
                        </a:spcAft>
                      </a:pPr>
                      <a:r>
                        <a:rPr lang="en-IN" sz="1400" dirty="0">
                          <a:effectLst/>
                        </a:rPr>
                        <a:t>Implications for anaesthetic dosing</a:t>
                      </a:r>
                      <a:endParaRPr lang="en-US" sz="1800" dirty="0">
                        <a:effectLst/>
                        <a:latin typeface="Calibri"/>
                        <a:ea typeface="Calibri"/>
                        <a:cs typeface="Times New Roman"/>
                      </a:endParaRPr>
                    </a:p>
                  </a:txBody>
                  <a:tcPr marL="64657" marR="64657" marT="0" marB="0"/>
                </a:tc>
                <a:tc>
                  <a:txBody>
                    <a:bodyPr/>
                    <a:lstStyle/>
                    <a:p>
                      <a:pPr marL="0" marR="0" algn="ctr">
                        <a:lnSpc>
                          <a:spcPct val="150000"/>
                        </a:lnSpc>
                        <a:spcBef>
                          <a:spcPts val="0"/>
                        </a:spcBef>
                        <a:spcAft>
                          <a:spcPts val="0"/>
                        </a:spcAft>
                      </a:pPr>
                      <a:r>
                        <a:rPr lang="en-IN" sz="1400" dirty="0">
                          <a:effectLst/>
                        </a:rPr>
                        <a:t>Effect on </a:t>
                      </a:r>
                      <a:r>
                        <a:rPr lang="en-IN" sz="1400" dirty="0" err="1">
                          <a:effectLst/>
                        </a:rPr>
                        <a:t>anesthetic</a:t>
                      </a:r>
                      <a:r>
                        <a:rPr lang="en-IN" sz="1400" dirty="0">
                          <a:effectLst/>
                        </a:rPr>
                        <a:t> medications</a:t>
                      </a:r>
                      <a:endParaRPr lang="en-US" sz="18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0"/>
                  </a:ext>
                </a:extLst>
              </a:tr>
              <a:tr h="734965">
                <a:tc>
                  <a:txBody>
                    <a:bodyPr/>
                    <a:lstStyle/>
                    <a:p>
                      <a:pPr marL="0" marR="0">
                        <a:lnSpc>
                          <a:spcPct val="150000"/>
                        </a:lnSpc>
                        <a:spcBef>
                          <a:spcPts val="0"/>
                        </a:spcBef>
                        <a:spcAft>
                          <a:spcPts val="0"/>
                        </a:spcAft>
                      </a:pPr>
                      <a:r>
                        <a:rPr lang="en-IN" sz="1600" dirty="0">
                          <a:effectLst/>
                        </a:rPr>
                        <a:t>Drug</a:t>
                      </a:r>
                    </a:p>
                    <a:p>
                      <a:pPr marL="0" marR="0">
                        <a:lnSpc>
                          <a:spcPct val="150000"/>
                        </a:lnSpc>
                        <a:spcBef>
                          <a:spcPts val="0"/>
                        </a:spcBef>
                        <a:spcAft>
                          <a:spcPts val="0"/>
                        </a:spcAft>
                      </a:pPr>
                      <a:r>
                        <a:rPr lang="en-IN" sz="1600" dirty="0">
                          <a:effectLst/>
                        </a:rPr>
                        <a:t>absorption</a:t>
                      </a:r>
                      <a:endParaRPr lang="en-US" sz="18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↑gastric emptying time</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Minimal as most anaesthetic drugs are given IV</a:t>
                      </a:r>
                      <a:endParaRPr lang="en-US" sz="18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None for </a:t>
                      </a:r>
                      <a:r>
                        <a:rPr lang="en-IN" sz="1400" dirty="0" err="1">
                          <a:effectLst/>
                        </a:rPr>
                        <a:t>anesthetic</a:t>
                      </a:r>
                      <a:r>
                        <a:rPr lang="en-IN" sz="1400" dirty="0">
                          <a:effectLst/>
                        </a:rPr>
                        <a:t> drugs administered </a:t>
                      </a:r>
                      <a:r>
                        <a:rPr lang="en-IN" sz="1400" dirty="0" err="1">
                          <a:effectLst/>
                        </a:rPr>
                        <a:t>parenterally</a:t>
                      </a:r>
                      <a:endParaRPr lang="en-US" sz="18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1"/>
                  </a:ext>
                </a:extLst>
              </a:tr>
              <a:tr h="937714">
                <a:tc>
                  <a:txBody>
                    <a:bodyPr/>
                    <a:lstStyle/>
                    <a:p>
                      <a:pPr marL="0" marR="0">
                        <a:lnSpc>
                          <a:spcPct val="150000"/>
                        </a:lnSpc>
                        <a:spcBef>
                          <a:spcPts val="0"/>
                        </a:spcBef>
                        <a:spcAft>
                          <a:spcPts val="0"/>
                        </a:spcAft>
                      </a:pPr>
                      <a:r>
                        <a:rPr lang="en-IN" sz="2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↓in intestinal motility</a:t>
                      </a:r>
                      <a:endParaRPr lang="en-US" sz="1800">
                        <a:effectLst/>
                      </a:endParaRPr>
                    </a:p>
                    <a:p>
                      <a:pPr marL="0" marR="0">
                        <a:lnSpc>
                          <a:spcPct val="150000"/>
                        </a:lnSpc>
                        <a:spcBef>
                          <a:spcPts val="0"/>
                        </a:spcBef>
                        <a:spcAft>
                          <a:spcPts val="0"/>
                        </a:spcAft>
                      </a:pPr>
                      <a:r>
                        <a:rPr lang="en-IN" sz="1400">
                          <a:effectLst/>
                        </a:rPr>
                        <a:t>↓gastric acid production</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Medications given via the oral route may be poorly absorbed</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absorption of oral digoxin or</a:t>
                      </a:r>
                      <a:endParaRPr lang="en-US" sz="1800">
                        <a:effectLst/>
                      </a:endParaRPr>
                    </a:p>
                    <a:p>
                      <a:pPr marL="0" marR="0">
                        <a:lnSpc>
                          <a:spcPct val="150000"/>
                        </a:lnSpc>
                        <a:spcBef>
                          <a:spcPts val="0"/>
                        </a:spcBef>
                        <a:spcAft>
                          <a:spcPts val="0"/>
                        </a:spcAft>
                      </a:pPr>
                      <a:r>
                        <a:rPr lang="en-IN" sz="1400">
                          <a:effectLst/>
                        </a:rPr>
                        <a:t>analgesic medications</a:t>
                      </a:r>
                      <a:endParaRPr lang="en-US" sz="1800">
                        <a:effectLst/>
                        <a:latin typeface="Calibri"/>
                        <a:ea typeface="Calibri"/>
                        <a:cs typeface="Times New Roman"/>
                      </a:endParaRPr>
                    </a:p>
                  </a:txBody>
                  <a:tcPr marL="64657" marR="64657" marT="0" marB="0"/>
                </a:tc>
                <a:extLst>
                  <a:ext uri="{0D108BD9-81ED-4DB2-BD59-A6C34878D82A}">
                    <a16:rowId xmlns:a16="http://schemas.microsoft.com/office/drawing/2014/main" xmlns="" val="10002"/>
                  </a:ext>
                </a:extLst>
              </a:tr>
              <a:tr h="625143">
                <a:tc>
                  <a:txBody>
                    <a:bodyPr/>
                    <a:lstStyle/>
                    <a:p>
                      <a:pPr marL="0" marR="0">
                        <a:lnSpc>
                          <a:spcPct val="150000"/>
                        </a:lnSpc>
                        <a:spcBef>
                          <a:spcPts val="0"/>
                        </a:spcBef>
                        <a:spcAft>
                          <a:spcPts val="0"/>
                        </a:spcAft>
                      </a:pPr>
                      <a:r>
                        <a:rPr lang="en-IN" sz="2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↓intestinal blood flow</a:t>
                      </a:r>
                      <a:endParaRPr lang="en-US" sz="1800">
                        <a:effectLst/>
                      </a:endParaRPr>
                    </a:p>
                    <a:p>
                      <a:pPr marL="0" marR="0">
                        <a:lnSpc>
                          <a:spcPct val="150000"/>
                        </a:lnSpc>
                        <a:spcBef>
                          <a:spcPts val="0"/>
                        </a:spcBef>
                        <a:spcAft>
                          <a:spcPts val="0"/>
                        </a:spcAft>
                      </a:pPr>
                      <a:r>
                        <a:rPr lang="en-IN" sz="1400">
                          <a:effectLst/>
                        </a:rPr>
                        <a:t>↓absorption capacity</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a:t>
                      </a:r>
                      <a:endParaRPr lang="en-US" sz="1800">
                        <a:effectLst/>
                        <a:latin typeface="Calibri"/>
                        <a:ea typeface="Calibri"/>
                        <a:cs typeface="Times New Roman"/>
                      </a:endParaRPr>
                    </a:p>
                  </a:txBody>
                  <a:tcPr marL="64657" marR="64657" marT="0" marB="0"/>
                </a:tc>
                <a:extLst>
                  <a:ext uri="{0D108BD9-81ED-4DB2-BD59-A6C34878D82A}">
                    <a16:rowId xmlns:a16="http://schemas.microsoft.com/office/drawing/2014/main" xmlns="" val="10003"/>
                  </a:ext>
                </a:extLst>
              </a:tr>
              <a:tr h="1741469">
                <a:tc>
                  <a:txBody>
                    <a:bodyPr/>
                    <a:lstStyle/>
                    <a:p>
                      <a:pPr marL="0" marR="0">
                        <a:lnSpc>
                          <a:spcPct val="150000"/>
                        </a:lnSpc>
                        <a:spcBef>
                          <a:spcPts val="0"/>
                        </a:spcBef>
                        <a:spcAft>
                          <a:spcPts val="0"/>
                        </a:spcAft>
                      </a:pPr>
                      <a:r>
                        <a:rPr lang="en-IN" sz="1600">
                          <a:effectLst/>
                        </a:rPr>
                        <a:t>Drug distribution</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Body composition changes:</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↑peak drug concentrations after IV bolus doses</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initial blood concentration → ↑</a:t>
                      </a:r>
                      <a:r>
                        <a:rPr lang="en-US" sz="1800" baseline="0" dirty="0">
                          <a:effectLst/>
                        </a:rPr>
                        <a:t> </a:t>
                      </a:r>
                      <a:r>
                        <a:rPr lang="en-IN" sz="1400" dirty="0">
                          <a:effectLst/>
                        </a:rPr>
                        <a:t>potency of hydrophilic drugs after a standard IV bolus dose (e.g.,</a:t>
                      </a:r>
                      <a:r>
                        <a:rPr lang="en-US" sz="1800" dirty="0">
                          <a:effectLst/>
                        </a:rPr>
                        <a:t> </a:t>
                      </a:r>
                      <a:r>
                        <a:rPr lang="en-IN" sz="1400" dirty="0">
                          <a:effectLst/>
                        </a:rPr>
                        <a:t>propofol, opioids, midazolam)</a:t>
                      </a:r>
                      <a:endParaRPr lang="en-US" sz="18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4"/>
                  </a:ext>
                </a:extLst>
              </a:tr>
              <a:tr h="360325">
                <a:tc>
                  <a:txBody>
                    <a:bodyPr/>
                    <a:lstStyle/>
                    <a:p>
                      <a:pPr marL="0" marR="0">
                        <a:lnSpc>
                          <a:spcPct val="150000"/>
                        </a:lnSpc>
                        <a:spcBef>
                          <a:spcPts val="0"/>
                        </a:spcBef>
                        <a:spcAft>
                          <a:spcPts val="0"/>
                        </a:spcAft>
                      </a:pPr>
                      <a:endParaRPr lang="en-US" sz="18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total body water</a:t>
                      </a:r>
                      <a:endParaRPr lang="en-US" sz="18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a:t>
                      </a:r>
                      <a:endParaRPr lang="en-US" sz="1800">
                        <a:effectLst/>
                        <a:latin typeface="Calibri"/>
                        <a:ea typeface="Calibri"/>
                        <a:cs typeface="Times New Roman"/>
                      </a:endParaRPr>
                    </a:p>
                  </a:txBody>
                  <a:tcPr marL="64657" marR="64657" marT="0" marB="0"/>
                </a:tc>
                <a:extLst>
                  <a:ext uri="{0D108BD9-81ED-4DB2-BD59-A6C34878D82A}">
                    <a16:rowId xmlns:a16="http://schemas.microsoft.com/office/drawing/2014/main" xmlns="" val="10005"/>
                  </a:ext>
                </a:extLst>
              </a:tr>
              <a:tr h="924305">
                <a:tc>
                  <a:txBody>
                    <a:bodyPr/>
                    <a:lstStyle/>
                    <a:p>
                      <a:pPr marL="0" marR="0">
                        <a:lnSpc>
                          <a:spcPct val="150000"/>
                        </a:lnSpc>
                        <a:spcBef>
                          <a:spcPts val="0"/>
                        </a:spcBef>
                        <a:spcAft>
                          <a:spcPts val="0"/>
                        </a:spcAft>
                      </a:pPr>
                      <a:r>
                        <a:rPr lang="en-IN" sz="2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body fat</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volume of distribution →</a:t>
                      </a:r>
                      <a:endParaRPr lang="en-US" sz="1800">
                        <a:effectLst/>
                      </a:endParaRPr>
                    </a:p>
                    <a:p>
                      <a:pPr marL="0" marR="0">
                        <a:lnSpc>
                          <a:spcPct val="150000"/>
                        </a:lnSpc>
                        <a:spcBef>
                          <a:spcPts val="0"/>
                        </a:spcBef>
                        <a:spcAft>
                          <a:spcPts val="0"/>
                        </a:spcAft>
                      </a:pPr>
                      <a:r>
                        <a:rPr lang="en-IN" sz="1400">
                          <a:effectLst/>
                        </a:rPr>
                        <a:t>prolonged effect for lipophililc</a:t>
                      </a:r>
                      <a:endParaRPr lang="en-US" sz="1800">
                        <a:effectLst/>
                      </a:endParaRPr>
                    </a:p>
                    <a:p>
                      <a:pPr marL="0" marR="0">
                        <a:lnSpc>
                          <a:spcPct val="150000"/>
                        </a:lnSpc>
                        <a:spcBef>
                          <a:spcPts val="0"/>
                        </a:spcBef>
                        <a:spcAft>
                          <a:spcPts val="0"/>
                        </a:spcAft>
                      </a:pPr>
                      <a:r>
                        <a:rPr lang="en-IN" sz="1400">
                          <a:effectLst/>
                        </a:rPr>
                        <a:t>drugs</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Prolonged duration (↑ half-life) for lipophilic drugs (BZD, inhaled agents especially isoflurane)</a:t>
                      </a:r>
                      <a:endParaRPr lang="en-US" sz="18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6"/>
                  </a:ext>
                </a:extLst>
              </a:tr>
              <a:tr h="625143">
                <a:tc>
                  <a:txBody>
                    <a:bodyPr/>
                    <a:lstStyle/>
                    <a:p>
                      <a:pPr marL="0" marR="0">
                        <a:lnSpc>
                          <a:spcPct val="150000"/>
                        </a:lnSpc>
                        <a:spcBef>
                          <a:spcPts val="0"/>
                        </a:spcBef>
                        <a:spcAft>
                          <a:spcPts val="0"/>
                        </a:spcAft>
                      </a:pPr>
                      <a:r>
                        <a:rPr lang="en-IN" sz="2400">
                          <a:effectLst/>
                        </a:rPr>
                        <a:t> </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↓cardiac output</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circulation time</a:t>
                      </a:r>
                      <a:endParaRPr lang="en-US" sz="18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time to onset of hypnosis during induction of anaesthesia</a:t>
                      </a:r>
                      <a:endParaRPr lang="en-US" sz="18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23313043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819294887"/>
              </p:ext>
            </p:extLst>
          </p:nvPr>
        </p:nvGraphicFramePr>
        <p:xfrm>
          <a:off x="381000" y="4466968"/>
          <a:ext cx="8153400" cy="1280160"/>
        </p:xfrm>
        <a:graphic>
          <a:graphicData uri="http://schemas.openxmlformats.org/drawingml/2006/table">
            <a:tbl>
              <a:tblPr firstRow="1" firstCol="1" bandRow="1">
                <a:tableStyleId>{5C22544A-7EE6-4342-B048-85BDC9FD1C3A}</a:tableStyleId>
              </a:tblPr>
              <a:tblGrid>
                <a:gridCol w="1283406">
                  <a:extLst>
                    <a:ext uri="{9D8B030D-6E8A-4147-A177-3AD203B41FA5}">
                      <a16:colId xmlns:a16="http://schemas.microsoft.com/office/drawing/2014/main" xmlns="" val="20000"/>
                    </a:ext>
                  </a:extLst>
                </a:gridCol>
                <a:gridCol w="2297994">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gridCol w="2286000">
                  <a:extLst>
                    <a:ext uri="{9D8B030D-6E8A-4147-A177-3AD203B41FA5}">
                      <a16:colId xmlns:a16="http://schemas.microsoft.com/office/drawing/2014/main" xmlns="" val="20003"/>
                    </a:ext>
                  </a:extLst>
                </a:gridCol>
              </a:tblGrid>
              <a:tr h="861641">
                <a:tc>
                  <a:txBody>
                    <a:bodyPr/>
                    <a:lstStyle/>
                    <a:p>
                      <a:pPr marL="0" marR="0">
                        <a:lnSpc>
                          <a:spcPct val="150000"/>
                        </a:lnSpc>
                        <a:spcBef>
                          <a:spcPts val="0"/>
                        </a:spcBef>
                        <a:spcAft>
                          <a:spcPts val="0"/>
                        </a:spcAft>
                      </a:pPr>
                      <a:r>
                        <a:rPr lang="en-IN" sz="9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solidFill>
                            <a:schemeClr val="tx1"/>
                          </a:solidFill>
                          <a:effectLst/>
                        </a:rPr>
                        <a:t>↓ Phase 1 metabolism (</a:t>
                      </a:r>
                      <a:r>
                        <a:rPr lang="en-IN" sz="1400" dirty="0" err="1">
                          <a:solidFill>
                            <a:schemeClr val="tx1"/>
                          </a:solidFill>
                          <a:effectLst/>
                        </a:rPr>
                        <a:t>e.g.,drug</a:t>
                      </a:r>
                      <a:r>
                        <a:rPr lang="en-IN" sz="1400" dirty="0">
                          <a:solidFill>
                            <a:schemeClr val="tx1"/>
                          </a:solidFill>
                          <a:effectLst/>
                        </a:rPr>
                        <a:t> oxidation, reduction, and hydrolysis)</a:t>
                      </a:r>
                      <a:endParaRPr lang="en-US" sz="2000" dirty="0">
                        <a:solidFill>
                          <a:schemeClr val="tx1"/>
                        </a:solidFill>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50000"/>
                        </a:lnSpc>
                        <a:spcBef>
                          <a:spcPts val="0"/>
                        </a:spcBef>
                        <a:spcAft>
                          <a:spcPts val="0"/>
                        </a:spcAft>
                      </a:pPr>
                      <a:r>
                        <a:rPr lang="en-IN" sz="1400" dirty="0">
                          <a:solidFill>
                            <a:schemeClr val="tx1"/>
                          </a:solidFill>
                          <a:effectLst/>
                        </a:rPr>
                        <a:t> </a:t>
                      </a:r>
                      <a:endParaRPr lang="en-US" sz="2000" dirty="0">
                        <a:solidFill>
                          <a:schemeClr val="tx1"/>
                        </a:solidFill>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50000"/>
                        </a:lnSpc>
                        <a:spcBef>
                          <a:spcPts val="0"/>
                        </a:spcBef>
                        <a:spcAft>
                          <a:spcPts val="0"/>
                        </a:spcAft>
                      </a:pPr>
                      <a:r>
                        <a:rPr lang="en-IN" sz="1400" dirty="0">
                          <a:solidFill>
                            <a:schemeClr val="tx1"/>
                          </a:solidFill>
                          <a:effectLst/>
                        </a:rPr>
                        <a:t>Slightly ↑ duration of anaesthetic drugs metabolized by the liver (i.e., diazepam, </a:t>
                      </a:r>
                      <a:r>
                        <a:rPr lang="en-IN" sz="1400" dirty="0" err="1">
                          <a:solidFill>
                            <a:schemeClr val="tx1"/>
                          </a:solidFill>
                          <a:effectLst/>
                        </a:rPr>
                        <a:t>lidocaine</a:t>
                      </a:r>
                      <a:r>
                        <a:rPr lang="en-IN" sz="1400" dirty="0">
                          <a:solidFill>
                            <a:schemeClr val="tx1"/>
                          </a:solidFill>
                          <a:effectLst/>
                        </a:rPr>
                        <a:t>)</a:t>
                      </a:r>
                      <a:endParaRPr lang="en-US" sz="2000" dirty="0">
                        <a:solidFill>
                          <a:schemeClr val="tx1"/>
                        </a:solidFill>
                        <a:effectLst/>
                        <a:latin typeface="Calibri"/>
                        <a:ea typeface="Calibri"/>
                        <a:cs typeface="Times New Roman"/>
                      </a:endParaRPr>
                    </a:p>
                  </a:txBody>
                  <a:tcPr marL="68580" marR="68580" marT="0" marB="0">
                    <a:solidFill>
                      <a:schemeClr val="bg1">
                        <a:lumMod val="65000"/>
                      </a:schemeClr>
                    </a:solidFill>
                  </a:tcPr>
                </a:tc>
                <a:extLst>
                  <a:ext uri="{0D108BD9-81ED-4DB2-BD59-A6C34878D82A}">
                    <a16:rowId xmlns:a16="http://schemas.microsoft.com/office/drawing/2014/main" xmlns="" val="10000"/>
                  </a:ext>
                </a:extLst>
              </a:tr>
            </a:tbl>
          </a:graphicData>
        </a:graphic>
      </p:graphicFrame>
      <p:graphicFrame>
        <p:nvGraphicFramePr>
          <p:cNvPr id="4" name="Content Placeholder 4"/>
          <p:cNvGraphicFramePr>
            <a:graphicFrameLocks/>
          </p:cNvGraphicFramePr>
          <p:nvPr>
            <p:extLst>
              <p:ext uri="{D42A27DB-BD31-4B8C-83A1-F6EECF244321}">
                <p14:modId xmlns:p14="http://schemas.microsoft.com/office/powerpoint/2010/main" xmlns="" val="1007886609"/>
              </p:ext>
            </p:extLst>
          </p:nvPr>
        </p:nvGraphicFramePr>
        <p:xfrm>
          <a:off x="381000" y="381000"/>
          <a:ext cx="8153400" cy="4160520"/>
        </p:xfrm>
        <a:graphic>
          <a:graphicData uri="http://schemas.openxmlformats.org/drawingml/2006/table">
            <a:tbl>
              <a:tblPr firstRow="1" firstCol="1" bandRow="1">
                <a:tableStyleId>{5C22544A-7EE6-4342-B048-85BDC9FD1C3A}</a:tableStyleId>
              </a:tblPr>
              <a:tblGrid>
                <a:gridCol w="1320600">
                  <a:extLst>
                    <a:ext uri="{9D8B030D-6E8A-4147-A177-3AD203B41FA5}">
                      <a16:colId xmlns:a16="http://schemas.microsoft.com/office/drawing/2014/main" xmlns="" val="20000"/>
                    </a:ext>
                  </a:extLst>
                </a:gridCol>
                <a:gridCol w="2277600">
                  <a:extLst>
                    <a:ext uri="{9D8B030D-6E8A-4147-A177-3AD203B41FA5}">
                      <a16:colId xmlns:a16="http://schemas.microsoft.com/office/drawing/2014/main" xmlns="" val="20001"/>
                    </a:ext>
                  </a:extLst>
                </a:gridCol>
                <a:gridCol w="2277600">
                  <a:extLst>
                    <a:ext uri="{9D8B030D-6E8A-4147-A177-3AD203B41FA5}">
                      <a16:colId xmlns:a16="http://schemas.microsoft.com/office/drawing/2014/main" xmlns="" val="20002"/>
                    </a:ext>
                  </a:extLst>
                </a:gridCol>
                <a:gridCol w="2277600">
                  <a:extLst>
                    <a:ext uri="{9D8B030D-6E8A-4147-A177-3AD203B41FA5}">
                      <a16:colId xmlns:a16="http://schemas.microsoft.com/office/drawing/2014/main" xmlns="" val="20003"/>
                    </a:ext>
                  </a:extLst>
                </a:gridCol>
              </a:tblGrid>
              <a:tr h="249487">
                <a:tc>
                  <a:txBody>
                    <a:bodyPr/>
                    <a:lstStyle/>
                    <a:p>
                      <a:pPr marL="0" marR="0">
                        <a:lnSpc>
                          <a:spcPct val="150000"/>
                        </a:lnSpc>
                        <a:spcBef>
                          <a:spcPts val="0"/>
                        </a:spcBef>
                        <a:spcAft>
                          <a:spcPts val="0"/>
                        </a:spcAft>
                      </a:pPr>
                      <a:r>
                        <a:rPr lang="en-IN" sz="1400" dirty="0">
                          <a:effectLst/>
                        </a:rPr>
                        <a:t>PK and PD changes</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Organ system changes</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Implications for </a:t>
                      </a:r>
                      <a:r>
                        <a:rPr lang="en-IN" sz="1400" dirty="0" err="1">
                          <a:effectLst/>
                        </a:rPr>
                        <a:t>anesthetic</a:t>
                      </a:r>
                      <a:r>
                        <a:rPr lang="en-IN" sz="1400" dirty="0">
                          <a:effectLst/>
                        </a:rPr>
                        <a:t> dosing</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Effect on anesthetic medications</a:t>
                      </a:r>
                      <a:endParaRPr lang="en-US" sz="1400">
                        <a:effectLst/>
                        <a:latin typeface="Calibri"/>
                        <a:ea typeface="Calibri"/>
                        <a:cs typeface="Times New Roman"/>
                      </a:endParaRPr>
                    </a:p>
                  </a:txBody>
                  <a:tcPr marL="64657" marR="64657" marT="0" marB="0"/>
                </a:tc>
                <a:extLst>
                  <a:ext uri="{0D108BD9-81ED-4DB2-BD59-A6C34878D82A}">
                    <a16:rowId xmlns:a16="http://schemas.microsoft.com/office/drawing/2014/main" xmlns="" val="10000"/>
                  </a:ext>
                </a:extLst>
              </a:tr>
              <a:tr h="748460">
                <a:tc>
                  <a:txBody>
                    <a:bodyPr/>
                    <a:lstStyle/>
                    <a:p>
                      <a:pPr marL="0" marR="0">
                        <a:lnSpc>
                          <a:spcPct val="150000"/>
                        </a:lnSpc>
                        <a:spcBef>
                          <a:spcPts val="0"/>
                        </a:spcBef>
                        <a:spcAft>
                          <a:spcPts val="0"/>
                        </a:spcAft>
                      </a:pPr>
                      <a:r>
                        <a:rPr lang="en-IN" sz="1400" dirty="0">
                          <a:effectLst/>
                        </a:rPr>
                        <a:t>Plasma protein binding</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↓plasma proteins</a:t>
                      </a:r>
                      <a:endParaRPr lang="en-US" sz="14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a:effectLst/>
                        </a:rPr>
                        <a:t>↓ binding of anesthetic</a:t>
                      </a:r>
                      <a:endParaRPr lang="en-US" sz="1400">
                        <a:effectLst/>
                      </a:endParaRPr>
                    </a:p>
                    <a:p>
                      <a:pPr marL="0" marR="0">
                        <a:lnSpc>
                          <a:spcPct val="150000"/>
                        </a:lnSpc>
                        <a:spcBef>
                          <a:spcPts val="0"/>
                        </a:spcBef>
                        <a:spcAft>
                          <a:spcPts val="0"/>
                        </a:spcAft>
                      </a:pPr>
                      <a:r>
                        <a:rPr lang="en-IN" sz="1400">
                          <a:effectLst/>
                        </a:rPr>
                        <a:t>medications by proteins (e.g.,</a:t>
                      </a:r>
                      <a:endParaRPr lang="en-US" sz="1400">
                        <a:effectLst/>
                      </a:endParaRPr>
                    </a:p>
                    <a:p>
                      <a:pPr marL="0" marR="0">
                        <a:lnSpc>
                          <a:spcPct val="150000"/>
                        </a:lnSpc>
                        <a:spcBef>
                          <a:spcPts val="0"/>
                        </a:spcBef>
                        <a:spcAft>
                          <a:spcPts val="0"/>
                        </a:spcAft>
                      </a:pPr>
                      <a:r>
                        <a:rPr lang="en-IN" sz="1400">
                          <a:effectLst/>
                        </a:rPr>
                        <a:t>albumin) → ↑ free (active) drug</a:t>
                      </a:r>
                      <a:endParaRPr lang="en-US" sz="140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  free-drug concentrations of highly</a:t>
                      </a:r>
                      <a:endParaRPr lang="en-US" sz="1400" dirty="0">
                        <a:effectLst/>
                      </a:endParaRPr>
                    </a:p>
                    <a:p>
                      <a:pPr marL="0" marR="0">
                        <a:lnSpc>
                          <a:spcPct val="150000"/>
                        </a:lnSpc>
                        <a:spcBef>
                          <a:spcPts val="0"/>
                        </a:spcBef>
                        <a:spcAft>
                          <a:spcPts val="0"/>
                        </a:spcAft>
                      </a:pPr>
                      <a:r>
                        <a:rPr lang="en-IN" sz="1400" dirty="0">
                          <a:effectLst/>
                        </a:rPr>
                        <a:t>protein bound drugs (e.g., propofol) → ↑  potency after a standard IV bolus dose</a:t>
                      </a:r>
                      <a:endParaRPr lang="en-US" sz="14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1"/>
                  </a:ext>
                </a:extLst>
              </a:tr>
              <a:tr h="748460">
                <a:tc>
                  <a:txBody>
                    <a:bodyPr/>
                    <a:lstStyle/>
                    <a:p>
                      <a:pPr marL="0" marR="0">
                        <a:lnSpc>
                          <a:spcPct val="150000"/>
                        </a:lnSpc>
                        <a:spcBef>
                          <a:spcPts val="0"/>
                        </a:spcBef>
                        <a:spcAft>
                          <a:spcPts val="0"/>
                        </a:spcAft>
                      </a:pPr>
                      <a:r>
                        <a:rPr lang="en-IN" sz="1400" dirty="0">
                          <a:effectLst/>
                        </a:rPr>
                        <a:t>Drug metabolism</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liver function secondary   </a:t>
                      </a:r>
                    </a:p>
                    <a:p>
                      <a:pPr marL="0" marR="0">
                        <a:lnSpc>
                          <a:spcPct val="150000"/>
                        </a:lnSpc>
                        <a:spcBef>
                          <a:spcPts val="0"/>
                        </a:spcBef>
                        <a:spcAft>
                          <a:spcPts val="0"/>
                        </a:spcAft>
                      </a:pPr>
                      <a:r>
                        <a:rPr lang="en-IN" sz="1400" dirty="0">
                          <a:effectLst/>
                        </a:rPr>
                        <a:t>     to </a:t>
                      </a:r>
                    </a:p>
                    <a:p>
                      <a:pPr marL="0" marR="0">
                        <a:lnSpc>
                          <a:spcPct val="150000"/>
                        </a:lnSpc>
                        <a:spcBef>
                          <a:spcPts val="0"/>
                        </a:spcBef>
                        <a:spcAft>
                          <a:spcPts val="0"/>
                        </a:spcAft>
                      </a:pPr>
                      <a:r>
                        <a:rPr lang="en-IN" sz="1400" dirty="0">
                          <a:effectLst/>
                        </a:rPr>
                        <a:t>↓ hepatic blood flow</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clearance of many anaesthetic</a:t>
                      </a:r>
                      <a:endParaRPr lang="en-US" sz="1400" dirty="0">
                        <a:effectLst/>
                      </a:endParaRPr>
                    </a:p>
                    <a:p>
                      <a:pPr marL="0" marR="0">
                        <a:lnSpc>
                          <a:spcPct val="150000"/>
                        </a:lnSpc>
                        <a:spcBef>
                          <a:spcPts val="0"/>
                        </a:spcBef>
                        <a:spcAft>
                          <a:spcPts val="0"/>
                        </a:spcAft>
                      </a:pPr>
                      <a:r>
                        <a:rPr lang="en-IN" sz="1400" dirty="0">
                          <a:effectLst/>
                        </a:rPr>
                        <a:t>medications</a:t>
                      </a:r>
                      <a:endParaRPr lang="en-US" sz="1400" dirty="0">
                        <a:effectLst/>
                        <a:latin typeface="Calibri"/>
                        <a:ea typeface="Calibri"/>
                        <a:cs typeface="Times New Roman"/>
                      </a:endParaRPr>
                    </a:p>
                  </a:txBody>
                  <a:tcPr marL="64657" marR="64657" marT="0" marB="0"/>
                </a:tc>
                <a:tc>
                  <a:txBody>
                    <a:bodyPr/>
                    <a:lstStyle/>
                    <a:p>
                      <a:pPr marL="0" marR="0">
                        <a:lnSpc>
                          <a:spcPct val="150000"/>
                        </a:lnSpc>
                        <a:spcBef>
                          <a:spcPts val="0"/>
                        </a:spcBef>
                        <a:spcAft>
                          <a:spcPts val="0"/>
                        </a:spcAft>
                      </a:pPr>
                      <a:r>
                        <a:rPr lang="en-IN" sz="1400" dirty="0">
                          <a:effectLst/>
                        </a:rPr>
                        <a:t>↑   duration of anaesthetic drugs</a:t>
                      </a:r>
                      <a:endParaRPr lang="en-US" sz="1400" dirty="0">
                        <a:effectLst/>
                      </a:endParaRPr>
                    </a:p>
                    <a:p>
                      <a:pPr marL="0" marR="0">
                        <a:lnSpc>
                          <a:spcPct val="150000"/>
                        </a:lnSpc>
                        <a:spcBef>
                          <a:spcPts val="0"/>
                        </a:spcBef>
                        <a:spcAft>
                          <a:spcPts val="0"/>
                        </a:spcAft>
                      </a:pPr>
                      <a:r>
                        <a:rPr lang="en-IN" sz="1400" dirty="0">
                          <a:effectLst/>
                        </a:rPr>
                        <a:t>“cleared” as they pass through the</a:t>
                      </a:r>
                      <a:endParaRPr lang="en-US" sz="1400" dirty="0">
                        <a:effectLst/>
                      </a:endParaRPr>
                    </a:p>
                    <a:p>
                      <a:pPr marL="0" marR="0">
                        <a:lnSpc>
                          <a:spcPct val="150000"/>
                        </a:lnSpc>
                        <a:spcBef>
                          <a:spcPts val="0"/>
                        </a:spcBef>
                        <a:spcAft>
                          <a:spcPts val="0"/>
                        </a:spcAft>
                      </a:pPr>
                      <a:r>
                        <a:rPr lang="en-IN" sz="1400" dirty="0">
                          <a:effectLst/>
                        </a:rPr>
                        <a:t>liver (opioids, </a:t>
                      </a:r>
                      <a:r>
                        <a:rPr lang="en-IN" sz="1400" dirty="0" err="1">
                          <a:effectLst/>
                        </a:rPr>
                        <a:t>lidocaine</a:t>
                      </a:r>
                      <a:r>
                        <a:rPr lang="en-IN" sz="1400" dirty="0">
                          <a:effectLst/>
                        </a:rPr>
                        <a:t>, ketamine)</a:t>
                      </a:r>
                      <a:endParaRPr lang="en-US" sz="1400" dirty="0">
                        <a:effectLst/>
                        <a:latin typeface="Calibri"/>
                        <a:ea typeface="Calibri"/>
                        <a:cs typeface="Times New Roman"/>
                      </a:endParaRPr>
                    </a:p>
                  </a:txBody>
                  <a:tcPr marL="64657" marR="64657" marT="0" marB="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14728426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913584696"/>
              </p:ext>
            </p:extLst>
          </p:nvPr>
        </p:nvGraphicFramePr>
        <p:xfrm>
          <a:off x="381000" y="381000"/>
          <a:ext cx="8229600" cy="6400800"/>
        </p:xfrm>
        <a:graphic>
          <a:graphicData uri="http://schemas.openxmlformats.org/drawingml/2006/table">
            <a:tbl>
              <a:tblPr firstRow="1" firstCol="1" bandRow="1">
                <a:tableStyleId>{5C22544A-7EE6-4342-B048-85BDC9FD1C3A}</a:tableStyleId>
              </a:tblPr>
              <a:tblGrid>
                <a:gridCol w="1295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438400">
                  <a:extLst>
                    <a:ext uri="{9D8B030D-6E8A-4147-A177-3AD203B41FA5}">
                      <a16:colId xmlns:a16="http://schemas.microsoft.com/office/drawing/2014/main" xmlns="" val="20003"/>
                    </a:ext>
                  </a:extLst>
                </a:gridCol>
              </a:tblGrid>
              <a:tr h="266710">
                <a:tc>
                  <a:txBody>
                    <a:bodyPr/>
                    <a:lstStyle/>
                    <a:p>
                      <a:pPr marL="0" marR="0" algn="ctr">
                        <a:lnSpc>
                          <a:spcPct val="150000"/>
                        </a:lnSpc>
                        <a:spcBef>
                          <a:spcPts val="0"/>
                        </a:spcBef>
                        <a:spcAft>
                          <a:spcPts val="0"/>
                        </a:spcAft>
                      </a:pPr>
                      <a:r>
                        <a:rPr lang="en-IN" sz="1400" dirty="0">
                          <a:effectLst/>
                        </a:rPr>
                        <a:t>PK and PD changes</a:t>
                      </a:r>
                      <a:endParaRPr lang="en-US" sz="1400" dirty="0">
                        <a:effectLst/>
                        <a:latin typeface="Calibri"/>
                        <a:ea typeface="Calibri"/>
                        <a:cs typeface="Times New Roman"/>
                      </a:endParaRPr>
                    </a:p>
                  </a:txBody>
                  <a:tcPr marL="68580" marR="68580" marT="0" marB="0"/>
                </a:tc>
                <a:tc>
                  <a:txBody>
                    <a:bodyPr/>
                    <a:lstStyle/>
                    <a:p>
                      <a:pPr marL="0" marR="0" algn="ctr">
                        <a:lnSpc>
                          <a:spcPct val="150000"/>
                        </a:lnSpc>
                        <a:spcBef>
                          <a:spcPts val="0"/>
                        </a:spcBef>
                        <a:spcAft>
                          <a:spcPts val="0"/>
                        </a:spcAft>
                      </a:pPr>
                      <a:r>
                        <a:rPr lang="en-IN" sz="1400">
                          <a:effectLst/>
                        </a:rPr>
                        <a:t>Organ system changes</a:t>
                      </a:r>
                      <a:endParaRPr lang="en-US" sz="1400">
                        <a:effectLst/>
                        <a:latin typeface="Calibri"/>
                        <a:ea typeface="Calibri"/>
                        <a:cs typeface="Times New Roman"/>
                      </a:endParaRPr>
                    </a:p>
                  </a:txBody>
                  <a:tcPr marL="68580" marR="68580" marT="0" marB="0"/>
                </a:tc>
                <a:tc>
                  <a:txBody>
                    <a:bodyPr/>
                    <a:lstStyle/>
                    <a:p>
                      <a:pPr marL="0" marR="0" algn="ctr">
                        <a:lnSpc>
                          <a:spcPct val="150000"/>
                        </a:lnSpc>
                        <a:spcBef>
                          <a:spcPts val="0"/>
                        </a:spcBef>
                        <a:spcAft>
                          <a:spcPts val="0"/>
                        </a:spcAft>
                      </a:pPr>
                      <a:r>
                        <a:rPr lang="en-IN" sz="1400">
                          <a:effectLst/>
                        </a:rPr>
                        <a:t>Implications for anesthetic dosing</a:t>
                      </a:r>
                      <a:endParaRPr lang="en-US" sz="1400">
                        <a:effectLst/>
                        <a:latin typeface="Calibri"/>
                        <a:ea typeface="Calibri"/>
                        <a:cs typeface="Times New Roman"/>
                      </a:endParaRPr>
                    </a:p>
                  </a:txBody>
                  <a:tcPr marL="68580" marR="68580" marT="0" marB="0"/>
                </a:tc>
                <a:tc>
                  <a:txBody>
                    <a:bodyPr/>
                    <a:lstStyle/>
                    <a:p>
                      <a:pPr marL="0" marR="0" algn="ctr">
                        <a:lnSpc>
                          <a:spcPct val="150000"/>
                        </a:lnSpc>
                        <a:spcBef>
                          <a:spcPts val="0"/>
                        </a:spcBef>
                        <a:spcAft>
                          <a:spcPts val="0"/>
                        </a:spcAft>
                      </a:pPr>
                      <a:r>
                        <a:rPr lang="en-IN" sz="1400" dirty="0">
                          <a:effectLst/>
                        </a:rPr>
                        <a:t>Effect on </a:t>
                      </a:r>
                      <a:r>
                        <a:rPr lang="en-IN" sz="1400" dirty="0" err="1">
                          <a:effectLst/>
                        </a:rPr>
                        <a:t>anesthetic</a:t>
                      </a:r>
                      <a:r>
                        <a:rPr lang="en-IN" sz="1400" dirty="0">
                          <a:effectLst/>
                        </a:rPr>
                        <a:t> medications</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861641">
                <a:tc>
                  <a:txBody>
                    <a:bodyPr/>
                    <a:lstStyle/>
                    <a:p>
                      <a:pPr marL="0" marR="0">
                        <a:lnSpc>
                          <a:spcPct val="150000"/>
                        </a:lnSpc>
                        <a:spcBef>
                          <a:spcPts val="0"/>
                        </a:spcBef>
                        <a:spcAft>
                          <a:spcPts val="0"/>
                        </a:spcAft>
                      </a:pPr>
                      <a:r>
                        <a:rPr lang="en-IN" sz="1400" dirty="0">
                          <a:effectLst/>
                        </a:rPr>
                        <a:t> </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Phase 1 metabolism (</a:t>
                      </a:r>
                      <a:r>
                        <a:rPr lang="en-IN" sz="1400" dirty="0" err="1">
                          <a:effectLst/>
                        </a:rPr>
                        <a:t>e.g.,drug</a:t>
                      </a:r>
                      <a:r>
                        <a:rPr lang="en-IN" sz="1400" dirty="0">
                          <a:effectLst/>
                        </a:rPr>
                        <a:t> oxidation, reduction, and hydrolysis)</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Slightly ↑ duration of anaesthetic drugs metabolized by liver (diazepam, </a:t>
                      </a:r>
                      <a:r>
                        <a:rPr lang="en-IN" sz="1400" dirty="0" err="1">
                          <a:effectLst/>
                        </a:rPr>
                        <a:t>lidocaine</a:t>
                      </a:r>
                      <a:r>
                        <a:rPr lang="en-IN" sz="1400" dirty="0">
                          <a:effectLst/>
                        </a:rPr>
                        <a:t>)</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861641">
                <a:tc>
                  <a:txBody>
                    <a:bodyPr/>
                    <a:lstStyle/>
                    <a:p>
                      <a:pPr marL="0" marR="0">
                        <a:lnSpc>
                          <a:spcPct val="150000"/>
                        </a:lnSpc>
                        <a:spcBef>
                          <a:spcPts val="0"/>
                        </a:spcBef>
                        <a:spcAft>
                          <a:spcPts val="0"/>
                        </a:spcAft>
                      </a:pPr>
                      <a:r>
                        <a:rPr lang="en-IN" sz="1400">
                          <a:effectLst/>
                        </a:rPr>
                        <a:t>Drug elimination</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↓renal blood flow →↓GFR</a:t>
                      </a:r>
                      <a:endParaRPr lang="en-US" sz="1400">
                        <a:effectLst/>
                      </a:endParaRPr>
                    </a:p>
                    <a:p>
                      <a:pPr marL="0" marR="0">
                        <a:lnSpc>
                          <a:spcPct val="150000"/>
                        </a:lnSpc>
                        <a:spcBef>
                          <a:spcPts val="0"/>
                        </a:spcBef>
                        <a:spcAft>
                          <a:spcPts val="0"/>
                        </a:spcAft>
                      </a:pPr>
                      <a:r>
                        <a:rPr lang="en-IN" sz="1400">
                          <a:effectLst/>
                        </a:rPr>
                        <a:t>↓ renal function</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clearance of drugs eliminated by the kidney</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duration of </a:t>
                      </a:r>
                      <a:r>
                        <a:rPr lang="en-IN" sz="1400" dirty="0" err="1">
                          <a:effectLst/>
                        </a:rPr>
                        <a:t>anesthetic</a:t>
                      </a:r>
                      <a:r>
                        <a:rPr lang="en-IN" sz="1400" dirty="0">
                          <a:effectLst/>
                        </a:rPr>
                        <a:t> drugs</a:t>
                      </a:r>
                      <a:endParaRPr lang="en-US" sz="1400" dirty="0">
                        <a:effectLst/>
                      </a:endParaRPr>
                    </a:p>
                    <a:p>
                      <a:pPr marL="0" marR="0">
                        <a:lnSpc>
                          <a:spcPct val="150000"/>
                        </a:lnSpc>
                        <a:spcBef>
                          <a:spcPts val="0"/>
                        </a:spcBef>
                        <a:spcAft>
                          <a:spcPts val="0"/>
                        </a:spcAft>
                      </a:pPr>
                      <a:r>
                        <a:rPr lang="en-IN" sz="1400" dirty="0">
                          <a:effectLst/>
                        </a:rPr>
                        <a:t>primarily eliminated by the kidney (relaxants, opioids)</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861641">
                <a:tc>
                  <a:txBody>
                    <a:bodyPr/>
                    <a:lstStyle/>
                    <a:p>
                      <a:pPr marL="0" marR="0">
                        <a:lnSpc>
                          <a:spcPct val="150000"/>
                        </a:lnSpc>
                        <a:spcBef>
                          <a:spcPts val="0"/>
                        </a:spcBef>
                        <a:spcAft>
                          <a:spcPts val="0"/>
                        </a:spcAft>
                      </a:pPr>
                      <a:r>
                        <a:rPr lang="en-IN" sz="1400">
                          <a:effectLst/>
                        </a:rPr>
                        <a:t>CNS drug sensitivity</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Cerebral atrophy→ ↓ white</a:t>
                      </a:r>
                      <a:endParaRPr lang="en-US" sz="1400" dirty="0">
                        <a:effectLst/>
                      </a:endParaRPr>
                    </a:p>
                    <a:p>
                      <a:pPr marL="0" marR="0">
                        <a:lnSpc>
                          <a:spcPct val="150000"/>
                        </a:lnSpc>
                        <a:spcBef>
                          <a:spcPts val="0"/>
                        </a:spcBef>
                        <a:spcAft>
                          <a:spcPts val="0"/>
                        </a:spcAft>
                      </a:pPr>
                      <a:r>
                        <a:rPr lang="en-IN" sz="1400" dirty="0">
                          <a:effectLst/>
                        </a:rPr>
                        <a:t>matter and neurons in brain</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sensitivity to anaesthetic drugs</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sensitivity to propofol→ ↓ dose by 40-50% in patients  &gt; 65 years</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861641">
                <a:tc>
                  <a:txBody>
                    <a:bodyPr/>
                    <a:lstStyle/>
                    <a:p>
                      <a:pPr marL="0" marR="0">
                        <a:lnSpc>
                          <a:spcPct val="150000"/>
                        </a:lnSpc>
                        <a:spcBef>
                          <a:spcPts val="0"/>
                        </a:spcBef>
                        <a:spcAft>
                          <a:spcPts val="0"/>
                        </a:spcAft>
                      </a:pPr>
                      <a:r>
                        <a:rPr lang="en-IN" sz="1400">
                          <a:effectLst/>
                        </a:rPr>
                        <a:t> </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receptor sites (e.g., GABA,</a:t>
                      </a:r>
                      <a:endParaRPr lang="en-US" sz="1400" dirty="0">
                        <a:effectLst/>
                      </a:endParaRPr>
                    </a:p>
                    <a:p>
                      <a:pPr marL="0" marR="0">
                        <a:lnSpc>
                          <a:spcPct val="150000"/>
                        </a:lnSpc>
                        <a:spcBef>
                          <a:spcPts val="0"/>
                        </a:spcBef>
                        <a:spcAft>
                          <a:spcPts val="0"/>
                        </a:spcAft>
                      </a:pPr>
                      <a:r>
                        <a:rPr lang="en-IN" sz="1400" dirty="0">
                          <a:effectLst/>
                        </a:rPr>
                        <a:t>NMDA,β adrenergic, muscarinic)</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Anaesthetic agents exert their effects at lower blood &amp; effect-site con.</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sensitivity to sedatives and </a:t>
                      </a:r>
                      <a:r>
                        <a:rPr lang="en-IN" sz="1400" dirty="0" err="1">
                          <a:effectLst/>
                        </a:rPr>
                        <a:t>opioids,especially</a:t>
                      </a:r>
                      <a:r>
                        <a:rPr lang="en-IN" sz="1400" dirty="0">
                          <a:effectLst/>
                        </a:rPr>
                        <a:t> remifentanil</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r h="861641">
                <a:tc>
                  <a:txBody>
                    <a:bodyPr/>
                    <a:lstStyle/>
                    <a:p>
                      <a:pPr marL="0" marR="0">
                        <a:lnSpc>
                          <a:spcPct val="150000"/>
                        </a:lnSpc>
                        <a:spcBef>
                          <a:spcPts val="0"/>
                        </a:spcBef>
                        <a:spcAft>
                          <a:spcPts val="0"/>
                        </a:spcAft>
                      </a:pPr>
                      <a:r>
                        <a:rPr lang="en-IN" sz="1400">
                          <a:effectLst/>
                        </a:rPr>
                        <a:t> </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neurons spinal cord and</a:t>
                      </a:r>
                      <a:endParaRPr lang="en-US" sz="1400">
                        <a:effectLst/>
                      </a:endParaRPr>
                    </a:p>
                    <a:p>
                      <a:pPr marL="0" marR="0">
                        <a:lnSpc>
                          <a:spcPct val="150000"/>
                        </a:lnSpc>
                        <a:spcBef>
                          <a:spcPts val="0"/>
                        </a:spcBef>
                        <a:spcAft>
                          <a:spcPts val="0"/>
                        </a:spcAft>
                      </a:pPr>
                      <a:r>
                        <a:rPr lang="en-IN" sz="1400">
                          <a:effectLst/>
                        </a:rPr>
                        <a:t>deterioration in myelin</a:t>
                      </a:r>
                      <a:endParaRPr lang="en-US" sz="1400">
                        <a:effectLst/>
                      </a:endParaRPr>
                    </a:p>
                    <a:p>
                      <a:pPr marL="0" marR="0">
                        <a:lnSpc>
                          <a:spcPct val="150000"/>
                        </a:lnSpc>
                        <a:spcBef>
                          <a:spcPts val="0"/>
                        </a:spcBef>
                        <a:spcAft>
                          <a:spcPts val="0"/>
                        </a:spcAft>
                      </a:pPr>
                      <a:r>
                        <a:rPr lang="en-IN" sz="1400">
                          <a:effectLst/>
                        </a:rPr>
                        <a:t>sheaths of nerves</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MAC for inhalational anaesthetic Agents ↑sensitivity to LAs</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861641">
                <a:tc>
                  <a:txBody>
                    <a:bodyPr/>
                    <a:lstStyle/>
                    <a:p>
                      <a:pPr marL="0" marR="0">
                        <a:lnSpc>
                          <a:spcPct val="150000"/>
                        </a:lnSpc>
                        <a:spcBef>
                          <a:spcPts val="0"/>
                        </a:spcBef>
                        <a:spcAft>
                          <a:spcPts val="0"/>
                        </a:spcAft>
                      </a:pPr>
                      <a:r>
                        <a:rPr lang="en-IN" sz="1400">
                          <a:effectLst/>
                        </a:rPr>
                        <a:t> </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Progressive closure of the</a:t>
                      </a:r>
                      <a:endParaRPr lang="en-US" sz="1400" dirty="0">
                        <a:effectLst/>
                      </a:endParaRPr>
                    </a:p>
                    <a:p>
                      <a:pPr marL="0" marR="0">
                        <a:lnSpc>
                          <a:spcPct val="150000"/>
                        </a:lnSpc>
                        <a:spcBef>
                          <a:spcPts val="0"/>
                        </a:spcBef>
                        <a:spcAft>
                          <a:spcPts val="0"/>
                        </a:spcAft>
                      </a:pPr>
                      <a:r>
                        <a:rPr lang="en-IN" sz="1400" dirty="0">
                          <a:effectLst/>
                        </a:rPr>
                        <a:t>intervertebral foramina ↓</a:t>
                      </a:r>
                      <a:endParaRPr lang="en-US" sz="1400" dirty="0">
                        <a:effectLst/>
                      </a:endParaRPr>
                    </a:p>
                    <a:p>
                      <a:pPr marL="0" marR="0">
                        <a:lnSpc>
                          <a:spcPct val="150000"/>
                        </a:lnSpc>
                        <a:spcBef>
                          <a:spcPts val="0"/>
                        </a:spcBef>
                        <a:spcAft>
                          <a:spcPts val="0"/>
                        </a:spcAft>
                      </a:pPr>
                      <a:r>
                        <a:rPr lang="en-IN" sz="1400" dirty="0">
                          <a:effectLst/>
                        </a:rPr>
                        <a:t>volume of CSF</a:t>
                      </a:r>
                      <a:endParaRPr lang="en-US" sz="14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a:effectLst/>
                        </a:rPr>
                        <a:t>↓ area of the epidural space</a:t>
                      </a:r>
                      <a:endParaRPr lang="en-US" sz="14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IN" sz="1400" dirty="0">
                          <a:effectLst/>
                        </a:rPr>
                        <a:t>↑ spread of LAs &amp; ↑levels of analgesia after spinal or epidural block→ ↓ dose</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6198589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a:t>Drug Interactions In Perioperative Period</a:t>
            </a:r>
            <a:endParaRPr lang="en-US" sz="3600" dirty="0"/>
          </a:p>
        </p:txBody>
      </p:sp>
      <p:sp>
        <p:nvSpPr>
          <p:cNvPr id="3" name="Content Placeholder 2"/>
          <p:cNvSpPr>
            <a:spLocks noGrp="1"/>
          </p:cNvSpPr>
          <p:nvPr>
            <p:ph idx="1"/>
          </p:nvPr>
        </p:nvSpPr>
        <p:spPr>
          <a:ln>
            <a:solidFill>
              <a:schemeClr val="tx1">
                <a:alpha val="39000"/>
              </a:schemeClr>
            </a:solidFill>
          </a:ln>
        </p:spPr>
        <p:txBody>
          <a:bodyPr>
            <a:normAutofit/>
          </a:bodyPr>
          <a:lstStyle/>
          <a:p>
            <a:endParaRPr lang="en-IN" sz="1200" dirty="0"/>
          </a:p>
          <a:p>
            <a:r>
              <a:rPr lang="en-IN" sz="2400" b="1" u="sng" dirty="0"/>
              <a:t>Poly-pharmacy: </a:t>
            </a:r>
          </a:p>
          <a:p>
            <a:pPr marL="0" indent="0">
              <a:buNone/>
            </a:pPr>
            <a:r>
              <a:rPr lang="en-IN" sz="2400" dirty="0"/>
              <a:t>     - 40 % of geriatric patients take </a:t>
            </a:r>
            <a:r>
              <a:rPr lang="en-IN" sz="2400" dirty="0">
                <a:sym typeface="Symbol"/>
              </a:rPr>
              <a:t> </a:t>
            </a:r>
            <a:r>
              <a:rPr lang="en-IN" sz="2400" dirty="0"/>
              <a:t>5 drugs/week </a:t>
            </a:r>
          </a:p>
          <a:p>
            <a:pPr marL="0" indent="0">
              <a:buNone/>
            </a:pPr>
            <a:r>
              <a:rPr lang="en-IN" sz="2400" dirty="0"/>
              <a:t>     - 12 to 19% take </a:t>
            </a:r>
            <a:r>
              <a:rPr lang="en-IN" sz="2400" dirty="0">
                <a:sym typeface="Symbol"/>
              </a:rPr>
              <a:t> </a:t>
            </a:r>
            <a:r>
              <a:rPr lang="en-IN" sz="2400" dirty="0"/>
              <a:t>10 drugs /week </a:t>
            </a:r>
          </a:p>
          <a:p>
            <a:endParaRPr lang="en-IN" sz="1200" dirty="0"/>
          </a:p>
          <a:p>
            <a:r>
              <a:rPr lang="en-IN" sz="2400" dirty="0"/>
              <a:t>Adverse drug reactions </a:t>
            </a:r>
          </a:p>
          <a:p>
            <a:endParaRPr lang="en-IN" sz="1200" dirty="0"/>
          </a:p>
          <a:p>
            <a:r>
              <a:rPr lang="en-IN" sz="2400" b="1" dirty="0"/>
              <a:t>Check</a:t>
            </a:r>
          </a:p>
          <a:p>
            <a:pPr marL="0" indent="0">
              <a:buNone/>
            </a:pPr>
            <a:r>
              <a:rPr lang="en-IN" sz="2400" dirty="0"/>
              <a:t>     1. Drug </a:t>
            </a:r>
          </a:p>
          <a:p>
            <a:pPr marL="0" indent="0">
              <a:buNone/>
            </a:pPr>
            <a:r>
              <a:rPr lang="en-IN" sz="2400" dirty="0"/>
              <a:t>     2. Dosage</a:t>
            </a:r>
          </a:p>
          <a:p>
            <a:pPr marL="0" indent="0">
              <a:buNone/>
            </a:pPr>
            <a:r>
              <a:rPr lang="en-IN" sz="2400" dirty="0"/>
              <a:t>     3.  Time of ingestion</a:t>
            </a:r>
            <a:endParaRPr lang="en-US" sz="2400" dirty="0"/>
          </a:p>
          <a:p>
            <a:endParaRPr lang="en-US" sz="2400" dirty="0"/>
          </a:p>
        </p:txBody>
      </p:sp>
    </p:spTree>
    <p:extLst>
      <p:ext uri="{BB962C8B-B14F-4D97-AF65-F5344CB8AC3E}">
        <p14:creationId xmlns:p14="http://schemas.microsoft.com/office/powerpoint/2010/main" xmlns="" val="742820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a:t>Preoperative Period</a:t>
            </a:r>
            <a:endParaRPr lang="en-US" dirty="0"/>
          </a:p>
        </p:txBody>
      </p:sp>
      <p:sp>
        <p:nvSpPr>
          <p:cNvPr id="3" name="Content Placeholder 2"/>
          <p:cNvSpPr>
            <a:spLocks noGrp="1"/>
          </p:cNvSpPr>
          <p:nvPr>
            <p:ph idx="1"/>
          </p:nvPr>
        </p:nvSpPr>
        <p:spPr>
          <a:xfrm>
            <a:off x="457200" y="1600200"/>
            <a:ext cx="8229600" cy="4724399"/>
          </a:xfrm>
          <a:ln>
            <a:solidFill>
              <a:schemeClr val="tx1">
                <a:alpha val="45000"/>
              </a:schemeClr>
            </a:solidFill>
          </a:ln>
        </p:spPr>
        <p:txBody>
          <a:bodyPr>
            <a:noAutofit/>
          </a:bodyPr>
          <a:lstStyle/>
          <a:p>
            <a:pPr>
              <a:lnSpc>
                <a:spcPct val="150000"/>
              </a:lnSpc>
            </a:pPr>
            <a:endParaRPr lang="en-IN" sz="1100" dirty="0"/>
          </a:p>
          <a:p>
            <a:pPr>
              <a:lnSpc>
                <a:spcPct val="150000"/>
              </a:lnSpc>
            </a:pPr>
            <a:r>
              <a:rPr lang="en-IN" sz="2400" b="1" u="sng" dirty="0"/>
              <a:t>Deafness</a:t>
            </a:r>
          </a:p>
          <a:p>
            <a:pPr>
              <a:lnSpc>
                <a:spcPct val="150000"/>
              </a:lnSpc>
            </a:pPr>
            <a:endParaRPr lang="en-IN" sz="2400" b="1" u="sng" dirty="0"/>
          </a:p>
          <a:p>
            <a:pPr>
              <a:lnSpc>
                <a:spcPct val="150000"/>
              </a:lnSpc>
            </a:pPr>
            <a:r>
              <a:rPr lang="en-IN" sz="2400" u="sng" dirty="0"/>
              <a:t>Serum albumin: &lt; 3.2g/dl</a:t>
            </a:r>
            <a:r>
              <a:rPr lang="en-IN" sz="2400" dirty="0"/>
              <a:t> -risk marker for adverse post-op outcome</a:t>
            </a:r>
          </a:p>
          <a:p>
            <a:pPr>
              <a:lnSpc>
                <a:spcPct val="150000"/>
              </a:lnSpc>
            </a:pPr>
            <a:r>
              <a:rPr lang="en-IN" sz="2400" dirty="0"/>
              <a:t>Pre-operative optimization</a:t>
            </a:r>
          </a:p>
        </p:txBody>
      </p:sp>
    </p:spTree>
    <p:extLst>
      <p:ext uri="{BB962C8B-B14F-4D97-AF65-F5344CB8AC3E}">
        <p14:creationId xmlns:p14="http://schemas.microsoft.com/office/powerpoint/2010/main" xmlns="" val="21102197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History &amp; Nutritional status</a:t>
            </a:r>
            <a:endParaRPr lang="en-US" sz="4000" dirty="0"/>
          </a:p>
        </p:txBody>
      </p:sp>
      <p:sp>
        <p:nvSpPr>
          <p:cNvPr id="3" name="Content Placeholder 2"/>
          <p:cNvSpPr>
            <a:spLocks noGrp="1"/>
          </p:cNvSpPr>
          <p:nvPr>
            <p:ph idx="1"/>
          </p:nvPr>
        </p:nvSpPr>
        <p:spPr>
          <a:ln>
            <a:solidFill>
              <a:schemeClr val="tx1">
                <a:alpha val="58000"/>
              </a:schemeClr>
            </a:solidFill>
          </a:ln>
        </p:spPr>
        <p:txBody>
          <a:bodyPr>
            <a:normAutofit/>
          </a:bodyPr>
          <a:lstStyle/>
          <a:p>
            <a:pPr>
              <a:lnSpc>
                <a:spcPct val="150000"/>
              </a:lnSpc>
            </a:pPr>
            <a:r>
              <a:rPr lang="en-IN" sz="2400" dirty="0"/>
              <a:t>A detailed list of medications</a:t>
            </a:r>
          </a:p>
          <a:p>
            <a:pPr>
              <a:lnSpc>
                <a:spcPct val="150000"/>
              </a:lnSpc>
            </a:pPr>
            <a:r>
              <a:rPr lang="en-IN" sz="2400" dirty="0"/>
              <a:t>Complete h/o previous medical &amp; surgical conditions</a:t>
            </a:r>
          </a:p>
          <a:p>
            <a:pPr>
              <a:lnSpc>
                <a:spcPct val="150000"/>
              </a:lnSpc>
            </a:pPr>
            <a:r>
              <a:rPr lang="en-IN" sz="2400" u="sng" dirty="0"/>
              <a:t>Serum albumin: &lt; 3.2g/dl</a:t>
            </a:r>
            <a:r>
              <a:rPr lang="en-IN" sz="2400" dirty="0"/>
              <a:t> -risk marker for adverse post-op outcome</a:t>
            </a:r>
          </a:p>
          <a:p>
            <a:pPr>
              <a:lnSpc>
                <a:spcPct val="150000"/>
              </a:lnSpc>
            </a:pPr>
            <a:r>
              <a:rPr lang="en-IN" sz="2400" u="sng" dirty="0"/>
              <a:t>BMI &lt; 20kg/m</a:t>
            </a:r>
            <a:r>
              <a:rPr lang="en-IN" sz="2400" u="sng" baseline="30000" dirty="0"/>
              <a:t>2</a:t>
            </a:r>
            <a:r>
              <a:rPr lang="en-IN" sz="2400" u="sng" dirty="0"/>
              <a:t> </a:t>
            </a:r>
            <a:r>
              <a:rPr lang="en-IN" sz="2400" dirty="0"/>
              <a:t>in a frail elderly: </a:t>
            </a:r>
            <a:r>
              <a:rPr lang="en-IN" sz="2400" b="1" dirty="0">
                <a:solidFill>
                  <a:srgbClr val="FF0000"/>
                </a:solidFill>
                <a:sym typeface="Symbol"/>
              </a:rPr>
              <a:t> </a:t>
            </a:r>
            <a:r>
              <a:rPr lang="en-IN" sz="2400" dirty="0"/>
              <a:t>morbidity due to delayed wound healing</a:t>
            </a:r>
          </a:p>
          <a:p>
            <a:pPr>
              <a:lnSpc>
                <a:spcPct val="150000"/>
              </a:lnSpc>
            </a:pPr>
            <a:r>
              <a:rPr lang="en-IN" sz="2400" dirty="0"/>
              <a:t>Pre-op nutritional supplements </a:t>
            </a:r>
            <a:r>
              <a:rPr lang="en-IN" sz="2400" b="1" dirty="0">
                <a:solidFill>
                  <a:srgbClr val="FF0000"/>
                </a:solidFill>
                <a:sym typeface="Symbol"/>
              </a:rPr>
              <a:t></a:t>
            </a:r>
            <a:endParaRPr lang="en-US" sz="2400" b="1" dirty="0">
              <a:solidFill>
                <a:srgbClr val="FF0000"/>
              </a:solidFill>
            </a:endParaRPr>
          </a:p>
        </p:txBody>
      </p:sp>
    </p:spTree>
    <p:extLst>
      <p:ext uri="{BB962C8B-B14F-4D97-AF65-F5344CB8AC3E}">
        <p14:creationId xmlns:p14="http://schemas.microsoft.com/office/powerpoint/2010/main" xmlns="" val="22363132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Preoperative Evaluation</a:t>
            </a:r>
            <a:endParaRPr lang="en-US" sz="4000" dirty="0"/>
          </a:p>
        </p:txBody>
      </p:sp>
      <p:sp>
        <p:nvSpPr>
          <p:cNvPr id="3" name="Content Placeholder 2"/>
          <p:cNvSpPr>
            <a:spLocks noGrp="1"/>
          </p:cNvSpPr>
          <p:nvPr>
            <p:ph idx="1"/>
          </p:nvPr>
        </p:nvSpPr>
        <p:spPr>
          <a:xfrm>
            <a:off x="457200" y="1600200"/>
            <a:ext cx="5638800" cy="4525963"/>
          </a:xfrm>
          <a:ln>
            <a:noFill/>
          </a:ln>
        </p:spPr>
        <p:txBody>
          <a:bodyPr>
            <a:normAutofit fontScale="25000" lnSpcReduction="20000"/>
          </a:bodyPr>
          <a:lstStyle/>
          <a:p>
            <a:pPr>
              <a:lnSpc>
                <a:spcPct val="170000"/>
              </a:lnSpc>
            </a:pPr>
            <a:r>
              <a:rPr lang="en-IN" sz="9600" b="1" u="sng"/>
              <a:t>Deafness, </a:t>
            </a:r>
            <a:r>
              <a:rPr lang="en-IN" sz="9600" b="1" u="sng" dirty="0"/>
              <a:t>Vision</a:t>
            </a:r>
            <a:r>
              <a:rPr lang="en-IN" sz="9600" b="1" u="sng"/>
              <a:t>, Stiff Joints</a:t>
            </a:r>
            <a:endParaRPr lang="en-IN" sz="9600" dirty="0"/>
          </a:p>
          <a:p>
            <a:pPr>
              <a:lnSpc>
                <a:spcPct val="170000"/>
              </a:lnSpc>
            </a:pPr>
            <a:r>
              <a:rPr lang="en-IN" sz="9600" dirty="0"/>
              <a:t>IV line access, Hydration, nutrition</a:t>
            </a:r>
          </a:p>
          <a:p>
            <a:pPr>
              <a:lnSpc>
                <a:spcPct val="170000"/>
              </a:lnSpc>
            </a:pPr>
            <a:r>
              <a:rPr lang="en-IN" sz="9600" u="sng" dirty="0"/>
              <a:t>Pre-op mental status</a:t>
            </a:r>
            <a:r>
              <a:rPr lang="en-IN" sz="9600" dirty="0"/>
              <a:t>: reflects on </a:t>
            </a:r>
          </a:p>
          <a:p>
            <a:pPr marL="0" indent="0">
              <a:lnSpc>
                <a:spcPct val="170000"/>
              </a:lnSpc>
              <a:buNone/>
            </a:pPr>
            <a:r>
              <a:rPr lang="en-IN" sz="9600" dirty="0"/>
              <a:t>     post-op cognitive status</a:t>
            </a:r>
          </a:p>
          <a:p>
            <a:pPr marL="0" indent="0">
              <a:lnSpc>
                <a:spcPct val="170000"/>
              </a:lnSpc>
              <a:buNone/>
            </a:pPr>
            <a:r>
              <a:rPr lang="en-IN" sz="9600" dirty="0"/>
              <a:t>     - Pre-op dementia predictor of poor  </a:t>
            </a:r>
          </a:p>
          <a:p>
            <a:pPr marL="0" indent="0">
              <a:lnSpc>
                <a:spcPct val="170000"/>
              </a:lnSpc>
              <a:buNone/>
            </a:pPr>
            <a:r>
              <a:rPr lang="en-IN" sz="9600" dirty="0"/>
              <a:t>        surgical outcome</a:t>
            </a:r>
          </a:p>
          <a:p>
            <a:pPr>
              <a:lnSpc>
                <a:spcPct val="170000"/>
              </a:lnSpc>
            </a:pPr>
            <a:r>
              <a:rPr lang="en-IN" sz="9600" u="sng" dirty="0"/>
              <a:t>ASA PS VS Frailty Index</a:t>
            </a:r>
            <a:br>
              <a:rPr lang="en-IN" sz="9600" u="sng" dirty="0"/>
            </a:br>
            <a:endParaRPr lang="en-US" sz="2400" dirty="0"/>
          </a:p>
        </p:txBody>
      </p:sp>
      <p:pic>
        <p:nvPicPr>
          <p:cNvPr id="4" name="Picture 3">
            <a:extLst>
              <a:ext uri="{FF2B5EF4-FFF2-40B4-BE49-F238E27FC236}">
                <a16:creationId xmlns:a16="http://schemas.microsoft.com/office/drawing/2014/main" xmlns="" id="{771EFAA7-668E-B942-B354-4B25E1D3F811}"/>
              </a:ext>
            </a:extLst>
          </p:cNvPr>
          <p:cNvPicPr>
            <a:picLocks noChangeAspect="1"/>
          </p:cNvPicPr>
          <p:nvPr/>
        </p:nvPicPr>
        <p:blipFill>
          <a:blip r:embed="rId3"/>
          <a:stretch>
            <a:fillRect/>
          </a:stretch>
        </p:blipFill>
        <p:spPr>
          <a:xfrm>
            <a:off x="6248400" y="1600200"/>
            <a:ext cx="2438400" cy="1876425"/>
          </a:xfrm>
          <a:prstGeom prst="rect">
            <a:avLst/>
          </a:prstGeom>
        </p:spPr>
      </p:pic>
      <p:pic>
        <p:nvPicPr>
          <p:cNvPr id="6" name="Picture 5">
            <a:extLst>
              <a:ext uri="{FF2B5EF4-FFF2-40B4-BE49-F238E27FC236}">
                <a16:creationId xmlns:a16="http://schemas.microsoft.com/office/drawing/2014/main" xmlns="" id="{24145DA3-6C9F-764B-9386-62344CDD0DB5}"/>
              </a:ext>
            </a:extLst>
          </p:cNvPr>
          <p:cNvPicPr>
            <a:picLocks noChangeAspect="1"/>
          </p:cNvPicPr>
          <p:nvPr/>
        </p:nvPicPr>
        <p:blipFill rotWithShape="1">
          <a:blip r:embed="rId4"/>
          <a:srcRect b="29424"/>
          <a:stretch/>
        </p:blipFill>
        <p:spPr>
          <a:xfrm>
            <a:off x="6244389" y="3276599"/>
            <a:ext cx="2609171" cy="3557337"/>
          </a:xfrm>
          <a:prstGeom prst="rect">
            <a:avLst/>
          </a:prstGeom>
        </p:spPr>
      </p:pic>
    </p:spTree>
    <p:extLst>
      <p:ext uri="{BB962C8B-B14F-4D97-AF65-F5344CB8AC3E}">
        <p14:creationId xmlns:p14="http://schemas.microsoft.com/office/powerpoint/2010/main" xmlns="" val="112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37" presetID="2" presetClass="entr" presetSubtype="4"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Informed consent</a:t>
            </a:r>
            <a:endParaRPr lang="en-US" sz="4000" dirty="0"/>
          </a:p>
        </p:txBody>
      </p:sp>
      <p:sp>
        <p:nvSpPr>
          <p:cNvPr id="4" name="Content Placeholder 3"/>
          <p:cNvSpPr>
            <a:spLocks noGrp="1"/>
          </p:cNvSpPr>
          <p:nvPr>
            <p:ph idx="1"/>
          </p:nvPr>
        </p:nvSpPr>
        <p:spPr>
          <a:xfrm>
            <a:off x="457200" y="1600200"/>
            <a:ext cx="8229600" cy="4007251"/>
          </a:xfrm>
          <a:prstGeom prst="rect">
            <a:avLst/>
          </a:prstGeom>
          <a:ln>
            <a:solidFill>
              <a:schemeClr val="tx1">
                <a:alpha val="54000"/>
              </a:schemeClr>
            </a:solidFill>
          </a:ln>
        </p:spPr>
        <p:txBody>
          <a:bodyPr>
            <a:spAutoFit/>
          </a:bodyPr>
          <a:lstStyle/>
          <a:p>
            <a:pPr>
              <a:lnSpc>
                <a:spcPct val="200000"/>
              </a:lnSpc>
            </a:pPr>
            <a:r>
              <a:rPr lang="en-IN" sz="2400" dirty="0"/>
              <a:t>May </a:t>
            </a:r>
            <a:r>
              <a:rPr lang="en-IN" sz="2400" u="sng" dirty="0"/>
              <a:t>not be fully aware of gravity</a:t>
            </a:r>
            <a:r>
              <a:rPr lang="en-IN" sz="2400" dirty="0"/>
              <a:t> of planned intervention</a:t>
            </a:r>
          </a:p>
          <a:p>
            <a:pPr>
              <a:lnSpc>
                <a:spcPct val="200000"/>
              </a:lnSpc>
            </a:pPr>
            <a:r>
              <a:rPr lang="en-IN" sz="2400" u="sng" dirty="0"/>
              <a:t>Involve close family member</a:t>
            </a:r>
            <a:r>
              <a:rPr lang="en-IN" sz="2400" dirty="0"/>
              <a:t>: obtain a complete informed consent</a:t>
            </a:r>
          </a:p>
          <a:p>
            <a:pPr>
              <a:lnSpc>
                <a:spcPct val="200000"/>
              </a:lnSpc>
            </a:pPr>
            <a:r>
              <a:rPr lang="en-IN" sz="2400" dirty="0"/>
              <a:t>Explain surgical intervention &amp; likely complications: </a:t>
            </a:r>
          </a:p>
          <a:p>
            <a:pPr marL="0" indent="0">
              <a:lnSpc>
                <a:spcPct val="200000"/>
              </a:lnSpc>
              <a:buNone/>
            </a:pPr>
            <a:r>
              <a:rPr lang="en-IN" sz="2400" dirty="0"/>
              <a:t>     patient, family, legal guardian</a:t>
            </a:r>
            <a:endParaRPr lang="en-US" sz="2400" dirty="0"/>
          </a:p>
        </p:txBody>
      </p:sp>
    </p:spTree>
    <p:extLst>
      <p:ext uri="{BB962C8B-B14F-4D97-AF65-F5344CB8AC3E}">
        <p14:creationId xmlns:p14="http://schemas.microsoft.com/office/powerpoint/2010/main" xmlns="" val="3592358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Airway</a:t>
            </a:r>
          </a:p>
        </p:txBody>
      </p:sp>
      <p:sp>
        <p:nvSpPr>
          <p:cNvPr id="3" name="Content Placeholder 2"/>
          <p:cNvSpPr>
            <a:spLocks noGrp="1"/>
          </p:cNvSpPr>
          <p:nvPr>
            <p:ph idx="1"/>
          </p:nvPr>
        </p:nvSpPr>
        <p:spPr>
          <a:ln>
            <a:noFill/>
          </a:ln>
        </p:spPr>
        <p:txBody>
          <a:bodyPr>
            <a:normAutofit lnSpcReduction="10000"/>
          </a:bodyPr>
          <a:lstStyle/>
          <a:p>
            <a:r>
              <a:rPr lang="en-US" sz="2800" dirty="0"/>
              <a:t>Edentulous</a:t>
            </a:r>
          </a:p>
          <a:p>
            <a:endParaRPr lang="en-US" sz="2800" dirty="0"/>
          </a:p>
          <a:p>
            <a:r>
              <a:rPr lang="en-US" sz="2800" dirty="0"/>
              <a:t>Dentures</a:t>
            </a:r>
          </a:p>
          <a:p>
            <a:endParaRPr lang="en-US" sz="2800" dirty="0"/>
          </a:p>
          <a:p>
            <a:r>
              <a:rPr lang="en-US" sz="2800" dirty="0"/>
              <a:t>Diabetes</a:t>
            </a:r>
          </a:p>
          <a:p>
            <a:endParaRPr lang="en-US" sz="2800" dirty="0"/>
          </a:p>
          <a:p>
            <a:r>
              <a:rPr lang="en-US" sz="2800" dirty="0"/>
              <a:t>Arthritis</a:t>
            </a:r>
          </a:p>
          <a:p>
            <a:endParaRPr lang="en-US" sz="2800" dirty="0"/>
          </a:p>
          <a:p>
            <a:r>
              <a:rPr lang="en-US" sz="2800" dirty="0"/>
              <a:t>Cervical spine</a:t>
            </a:r>
          </a:p>
        </p:txBody>
      </p:sp>
      <p:pic>
        <p:nvPicPr>
          <p:cNvPr id="6" name="Picture 5">
            <a:extLst>
              <a:ext uri="{FF2B5EF4-FFF2-40B4-BE49-F238E27FC236}">
                <a16:creationId xmlns:a16="http://schemas.microsoft.com/office/drawing/2014/main" xmlns="" id="{1ECE78CA-9DBA-804C-8F5A-73DAC25F5D1F}"/>
              </a:ext>
            </a:extLst>
          </p:cNvPr>
          <p:cNvPicPr>
            <a:picLocks noChangeAspect="1"/>
          </p:cNvPicPr>
          <p:nvPr/>
        </p:nvPicPr>
        <p:blipFill>
          <a:blip r:embed="rId2"/>
          <a:stretch>
            <a:fillRect/>
          </a:stretch>
        </p:blipFill>
        <p:spPr>
          <a:xfrm>
            <a:off x="5919716" y="1447619"/>
            <a:ext cx="2453409" cy="1378504"/>
          </a:xfrm>
          <a:prstGeom prst="rect">
            <a:avLst/>
          </a:prstGeom>
        </p:spPr>
      </p:pic>
      <p:pic>
        <p:nvPicPr>
          <p:cNvPr id="7" name="Picture 6">
            <a:extLst>
              <a:ext uri="{FF2B5EF4-FFF2-40B4-BE49-F238E27FC236}">
                <a16:creationId xmlns:a16="http://schemas.microsoft.com/office/drawing/2014/main" xmlns="" id="{AEDD0E7D-681A-144A-84A1-30354CB9F9BD}"/>
              </a:ext>
            </a:extLst>
          </p:cNvPr>
          <p:cNvPicPr>
            <a:picLocks noChangeAspect="1"/>
          </p:cNvPicPr>
          <p:nvPr/>
        </p:nvPicPr>
        <p:blipFill>
          <a:blip r:embed="rId3"/>
          <a:stretch>
            <a:fillRect/>
          </a:stretch>
        </p:blipFill>
        <p:spPr>
          <a:xfrm>
            <a:off x="5991908" y="2866310"/>
            <a:ext cx="2407188" cy="1703964"/>
          </a:xfrm>
          <a:prstGeom prst="rect">
            <a:avLst/>
          </a:prstGeom>
        </p:spPr>
      </p:pic>
      <p:pic>
        <p:nvPicPr>
          <p:cNvPr id="8" name="Picture 7">
            <a:extLst>
              <a:ext uri="{FF2B5EF4-FFF2-40B4-BE49-F238E27FC236}">
                <a16:creationId xmlns:a16="http://schemas.microsoft.com/office/drawing/2014/main" xmlns="" id="{1F9D178D-6AFE-DB43-BE18-0464FDB9220E}"/>
              </a:ext>
            </a:extLst>
          </p:cNvPr>
          <p:cNvPicPr>
            <a:picLocks noChangeAspect="1"/>
          </p:cNvPicPr>
          <p:nvPr/>
        </p:nvPicPr>
        <p:blipFill>
          <a:blip r:embed="rId4"/>
          <a:stretch>
            <a:fillRect/>
          </a:stretch>
        </p:blipFill>
        <p:spPr>
          <a:xfrm>
            <a:off x="6133220" y="4633510"/>
            <a:ext cx="2150187" cy="2270598"/>
          </a:xfrm>
          <a:prstGeom prst="rect">
            <a:avLst/>
          </a:prstGeom>
        </p:spPr>
      </p:pic>
    </p:spTree>
    <p:extLst>
      <p:ext uri="{BB962C8B-B14F-4D97-AF65-F5344CB8AC3E}">
        <p14:creationId xmlns:p14="http://schemas.microsoft.com/office/powerpoint/2010/main" xmlns="" val="3264455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Preoperative Investigations</a:t>
            </a:r>
            <a:endParaRPr lang="en-US" sz="4000" dirty="0"/>
          </a:p>
        </p:txBody>
      </p:sp>
      <p:sp>
        <p:nvSpPr>
          <p:cNvPr id="3" name="Content Placeholder 2"/>
          <p:cNvSpPr>
            <a:spLocks noGrp="1"/>
          </p:cNvSpPr>
          <p:nvPr>
            <p:ph idx="1"/>
          </p:nvPr>
        </p:nvSpPr>
        <p:spPr>
          <a:ln>
            <a:solidFill>
              <a:schemeClr val="tx1">
                <a:alpha val="36000"/>
              </a:schemeClr>
            </a:solidFill>
          </a:ln>
        </p:spPr>
        <p:txBody>
          <a:bodyPr>
            <a:normAutofit/>
          </a:bodyPr>
          <a:lstStyle/>
          <a:p>
            <a:pPr>
              <a:lnSpc>
                <a:spcPct val="150000"/>
              </a:lnSpc>
            </a:pPr>
            <a:r>
              <a:rPr lang="en-IN" sz="2400" b="1" u="sng" dirty="0"/>
              <a:t>C B C</a:t>
            </a:r>
            <a:r>
              <a:rPr lang="en-IN" sz="2400" dirty="0"/>
              <a:t>: Anaemia</a:t>
            </a:r>
          </a:p>
          <a:p>
            <a:pPr lvl="0">
              <a:lnSpc>
                <a:spcPct val="150000"/>
              </a:lnSpc>
            </a:pPr>
            <a:r>
              <a:rPr lang="en-IN" sz="2400" u="sng" dirty="0"/>
              <a:t>Urea, Creatinine, electrolytes</a:t>
            </a:r>
            <a:r>
              <a:rPr lang="en-IN" sz="2400" dirty="0"/>
              <a:t>: renal function</a:t>
            </a:r>
          </a:p>
          <a:p>
            <a:pPr lvl="0">
              <a:lnSpc>
                <a:spcPct val="150000"/>
              </a:lnSpc>
            </a:pPr>
            <a:r>
              <a:rPr lang="en-IN" sz="2400" dirty="0"/>
              <a:t>Blood glucose &amp; cholesterol: Co-morbidities D M, IHD</a:t>
            </a:r>
            <a:endParaRPr lang="en-US" sz="2400" dirty="0"/>
          </a:p>
          <a:p>
            <a:pPr lvl="0">
              <a:lnSpc>
                <a:spcPct val="150000"/>
              </a:lnSpc>
            </a:pPr>
            <a:r>
              <a:rPr lang="en-IN" sz="2400" dirty="0"/>
              <a:t>Albumin levels and coagulation profile </a:t>
            </a:r>
            <a:endParaRPr lang="en-US" sz="2400" dirty="0"/>
          </a:p>
          <a:p>
            <a:pPr lvl="0">
              <a:lnSpc>
                <a:spcPct val="150000"/>
              </a:lnSpc>
            </a:pPr>
            <a:r>
              <a:rPr lang="en-IN" sz="2400" dirty="0"/>
              <a:t>ECG: &gt; 60 years </a:t>
            </a:r>
            <a:endParaRPr lang="en-US" sz="2400" dirty="0"/>
          </a:p>
          <a:p>
            <a:pPr lvl="0">
              <a:lnSpc>
                <a:spcPct val="150000"/>
              </a:lnSpc>
            </a:pPr>
            <a:r>
              <a:rPr lang="en-IN" sz="2400" dirty="0"/>
              <a:t>CXR &amp; PFTs: with h/o smoking &amp; COPD </a:t>
            </a:r>
          </a:p>
          <a:p>
            <a:pPr lvl="0">
              <a:lnSpc>
                <a:spcPct val="150000"/>
              </a:lnSpc>
            </a:pPr>
            <a:r>
              <a:rPr lang="en-IN" sz="2400" dirty="0"/>
              <a:t>Others: as indicated for </a:t>
            </a:r>
            <a:r>
              <a:rPr lang="en-IN" sz="2400" dirty="0" err="1"/>
              <a:t>IHD,DM,etc</a:t>
            </a:r>
            <a:endParaRPr lang="en-US" sz="2400" dirty="0"/>
          </a:p>
          <a:p>
            <a:pPr>
              <a:lnSpc>
                <a:spcPct val="150000"/>
              </a:lnSpc>
            </a:pPr>
            <a:endParaRPr lang="en-US" sz="2400" dirty="0"/>
          </a:p>
        </p:txBody>
      </p:sp>
    </p:spTree>
    <p:extLst>
      <p:ext uri="{BB962C8B-B14F-4D97-AF65-F5344CB8AC3E}">
        <p14:creationId xmlns:p14="http://schemas.microsoft.com/office/powerpoint/2010/main" xmlns="" val="35540259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alpha val="55000"/>
              </a:schemeClr>
            </a:solidFill>
          </a:ln>
        </p:spPr>
        <p:txBody>
          <a:bodyPr>
            <a:normAutofit/>
          </a:bodyPr>
          <a:lstStyle/>
          <a:p>
            <a:r>
              <a:rPr lang="en-US" sz="4000" dirty="0"/>
              <a:t>Statistics</a:t>
            </a:r>
          </a:p>
        </p:txBody>
      </p:sp>
      <p:sp>
        <p:nvSpPr>
          <p:cNvPr id="7" name="Content Placeholder 6"/>
          <p:cNvSpPr>
            <a:spLocks noGrp="1"/>
          </p:cNvSpPr>
          <p:nvPr>
            <p:ph idx="1"/>
          </p:nvPr>
        </p:nvSpPr>
        <p:spPr>
          <a:ln>
            <a:solidFill>
              <a:schemeClr val="tx1">
                <a:alpha val="32000"/>
              </a:schemeClr>
            </a:solidFill>
          </a:ln>
        </p:spPr>
        <p:txBody>
          <a:bodyPr>
            <a:noAutofit/>
          </a:bodyPr>
          <a:lstStyle/>
          <a:p>
            <a:r>
              <a:rPr lang="en-IN" sz="2400" b="1" dirty="0"/>
              <a:t>Increase in aging population:</a:t>
            </a:r>
            <a:r>
              <a:rPr lang="en-IN" sz="2400" dirty="0"/>
              <a:t> </a:t>
            </a:r>
          </a:p>
          <a:p>
            <a:pPr marL="0" indent="0">
              <a:buNone/>
            </a:pPr>
            <a:r>
              <a:rPr lang="en-IN" sz="2400" dirty="0"/>
              <a:t>    - Parallel decline in mortality and fertility</a:t>
            </a:r>
          </a:p>
          <a:p>
            <a:pPr marL="0" indent="0">
              <a:buNone/>
            </a:pPr>
            <a:r>
              <a:rPr lang="en-IN" sz="2400" dirty="0"/>
              <a:t>    - Public health initiatives </a:t>
            </a:r>
          </a:p>
          <a:p>
            <a:pPr marL="0" indent="0">
              <a:buNone/>
            </a:pPr>
            <a:endParaRPr lang="en-IN" sz="1200" dirty="0"/>
          </a:p>
          <a:p>
            <a:r>
              <a:rPr lang="en-IN" sz="2400" b="1" dirty="0"/>
              <a:t>Rate of increase:</a:t>
            </a:r>
          </a:p>
          <a:p>
            <a:pPr marL="0" indent="0">
              <a:buNone/>
            </a:pPr>
            <a:r>
              <a:rPr lang="en-IN" sz="2400" dirty="0"/>
              <a:t>    - &lt; 65 years of age: 1% per year</a:t>
            </a:r>
          </a:p>
          <a:p>
            <a:pPr marL="0" indent="0">
              <a:buNone/>
            </a:pPr>
            <a:r>
              <a:rPr lang="en-IN" sz="2400" dirty="0"/>
              <a:t>    -  65 to 79 years : &gt; 2% per year</a:t>
            </a:r>
          </a:p>
          <a:p>
            <a:pPr marL="0" indent="0">
              <a:buNone/>
            </a:pPr>
            <a:r>
              <a:rPr lang="en-IN" sz="2400" dirty="0"/>
              <a:t>    </a:t>
            </a:r>
            <a:r>
              <a:rPr lang="en-IN" sz="2400" b="1" dirty="0">
                <a:solidFill>
                  <a:srgbClr val="FF0000"/>
                </a:solidFill>
              </a:rPr>
              <a:t>-  </a:t>
            </a:r>
            <a:r>
              <a:rPr lang="en-IN" sz="2400" b="1" dirty="0">
                <a:solidFill>
                  <a:srgbClr val="FF0000"/>
                </a:solidFill>
                <a:sym typeface="Symbol"/>
              </a:rPr>
              <a:t> </a:t>
            </a:r>
            <a:r>
              <a:rPr lang="en-IN" sz="2400" b="1" dirty="0">
                <a:solidFill>
                  <a:srgbClr val="FF0000"/>
                </a:solidFill>
              </a:rPr>
              <a:t>80 years or older: 3% per year </a:t>
            </a:r>
          </a:p>
          <a:p>
            <a:pPr marL="0" indent="0">
              <a:buNone/>
            </a:pPr>
            <a:endParaRPr lang="en-IN" sz="2400" b="1" dirty="0">
              <a:solidFill>
                <a:srgbClr val="FF0000"/>
              </a:solidFill>
            </a:endParaRPr>
          </a:p>
          <a:p>
            <a:r>
              <a:rPr lang="en-IN" sz="2400" dirty="0"/>
              <a:t>“Elderly” persons (&gt;65 years) has tripled over the last 50 years and will more than triple again over the next 50 years </a:t>
            </a:r>
            <a:endParaRPr lang="en-US" sz="2400" dirty="0"/>
          </a:p>
        </p:txBody>
      </p:sp>
    </p:spTree>
    <p:extLst>
      <p:ext uri="{BB962C8B-B14F-4D97-AF65-F5344CB8AC3E}">
        <p14:creationId xmlns:p14="http://schemas.microsoft.com/office/powerpoint/2010/main" xmlns="" val="261768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 calcmode="lin" valueType="num">
                                      <p:cBhvr additive="base">
                                        <p:cTn id="1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 calcmode="lin" valueType="num">
                                      <p:cBhvr additive="base">
                                        <p:cTn id="1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 calcmode="lin" valueType="num">
                                      <p:cBhvr additive="base">
                                        <p:cTn id="1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800" u="sng" dirty="0"/>
              <a:t>  Co-Morbid Conditions</a:t>
            </a:r>
          </a:p>
          <a:p>
            <a:pPr marL="0" indent="0" algn="ctr">
              <a:buNone/>
            </a:pPr>
            <a:r>
              <a:rPr lang="en-US" sz="4800" u="sng" dirty="0"/>
              <a:t>And </a:t>
            </a:r>
          </a:p>
          <a:p>
            <a:pPr marL="0" indent="0" algn="ctr">
              <a:buNone/>
            </a:pPr>
            <a:r>
              <a:rPr lang="en-US" sz="4800" u="sng" dirty="0"/>
              <a:t>Anaesthesia in Geriatrics</a:t>
            </a:r>
            <a:endParaRPr lang="en-US" u="sng" dirty="0"/>
          </a:p>
        </p:txBody>
      </p:sp>
    </p:spTree>
    <p:extLst>
      <p:ext uri="{BB962C8B-B14F-4D97-AF65-F5344CB8AC3E}">
        <p14:creationId xmlns:p14="http://schemas.microsoft.com/office/powerpoint/2010/main" xmlns="" val="34220455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Diabetes Mellitus</a:t>
            </a:r>
            <a:endParaRPr lang="en-US" sz="4000" dirty="0"/>
          </a:p>
        </p:txBody>
      </p:sp>
      <p:sp>
        <p:nvSpPr>
          <p:cNvPr id="3" name="Content Placeholder 2"/>
          <p:cNvSpPr>
            <a:spLocks noGrp="1"/>
          </p:cNvSpPr>
          <p:nvPr>
            <p:ph idx="1"/>
          </p:nvPr>
        </p:nvSpPr>
        <p:spPr>
          <a:ln>
            <a:solidFill>
              <a:schemeClr val="tx1">
                <a:alpha val="46000"/>
              </a:schemeClr>
            </a:solidFill>
          </a:ln>
        </p:spPr>
        <p:txBody>
          <a:bodyPr>
            <a:noAutofit/>
          </a:bodyPr>
          <a:lstStyle/>
          <a:p>
            <a:endParaRPr lang="en-IN" sz="1000" dirty="0"/>
          </a:p>
          <a:p>
            <a:r>
              <a:rPr lang="en-IN" sz="2400" dirty="0"/>
              <a:t>F B S &amp; Optimise Blood glucose</a:t>
            </a:r>
          </a:p>
          <a:p>
            <a:r>
              <a:rPr lang="en-IN" sz="2400" dirty="0"/>
              <a:t>Type I : IV Insulin</a:t>
            </a:r>
          </a:p>
          <a:p>
            <a:r>
              <a:rPr lang="en-IN" sz="2400" dirty="0"/>
              <a:t>Type II : Oral </a:t>
            </a:r>
            <a:r>
              <a:rPr lang="en-IN" sz="2400" dirty="0" err="1"/>
              <a:t>hypoglycemics</a:t>
            </a:r>
            <a:r>
              <a:rPr lang="en-IN" sz="2400" dirty="0"/>
              <a:t> &amp; / parenteral Insulin</a:t>
            </a:r>
          </a:p>
          <a:p>
            <a:r>
              <a:rPr lang="en-IN" sz="2400" b="1" u="sng" dirty="0">
                <a:solidFill>
                  <a:srgbClr val="FF0000"/>
                </a:solidFill>
              </a:rPr>
              <a:t>American Diabetic Association (ADA) recommendations:</a:t>
            </a:r>
          </a:p>
          <a:p>
            <a:pPr marL="0" indent="0">
              <a:buNone/>
            </a:pPr>
            <a:r>
              <a:rPr lang="en-IN" sz="2400" dirty="0"/>
              <a:t>      - Fasting :80-120 mg/dl, bed time: 100-140 mg/dl</a:t>
            </a:r>
          </a:p>
          <a:p>
            <a:pPr marL="0" indent="0">
              <a:buNone/>
            </a:pPr>
            <a:r>
              <a:rPr lang="en-IN" sz="2400" dirty="0"/>
              <a:t>      - </a:t>
            </a:r>
            <a:r>
              <a:rPr lang="en-IN" sz="2400" dirty="0" err="1"/>
              <a:t>Hb</a:t>
            </a:r>
            <a:r>
              <a:rPr lang="en-IN" sz="2400" dirty="0"/>
              <a:t> A1C levels &lt; 7%</a:t>
            </a:r>
          </a:p>
          <a:p>
            <a:r>
              <a:rPr lang="en-IN" sz="2400" dirty="0"/>
              <a:t>Tight control with insulin,80–150mg/dl intra-op.&amp; </a:t>
            </a:r>
            <a:r>
              <a:rPr lang="en-US" sz="2400" dirty="0"/>
              <a:t>above guidelines: </a:t>
            </a:r>
            <a:r>
              <a:rPr lang="en-IN" sz="2400" dirty="0"/>
              <a:t>minimise mortality &amp; </a:t>
            </a:r>
            <a:r>
              <a:rPr lang="en-IN" sz="2400" dirty="0" err="1"/>
              <a:t>peri</a:t>
            </a:r>
            <a:r>
              <a:rPr lang="en-IN" sz="2400" dirty="0"/>
              <a:t>-op outcome</a:t>
            </a:r>
            <a:r>
              <a:rPr lang="en-IN" sz="2400" baseline="30000" dirty="0"/>
              <a:t> </a:t>
            </a:r>
          </a:p>
          <a:p>
            <a:r>
              <a:rPr lang="en-IN" sz="2400" b="1" i="1" dirty="0"/>
              <a:t>Frequent post-op BG &amp; control: reduced infection risk</a:t>
            </a:r>
            <a:endParaRPr lang="en-US" sz="2400" b="1" i="1" dirty="0"/>
          </a:p>
          <a:p>
            <a:endParaRPr lang="en-US" sz="2400" dirty="0"/>
          </a:p>
        </p:txBody>
      </p:sp>
    </p:spTree>
    <p:extLst>
      <p:ext uri="{BB962C8B-B14F-4D97-AF65-F5344CB8AC3E}">
        <p14:creationId xmlns:p14="http://schemas.microsoft.com/office/powerpoint/2010/main" xmlns="" val="16551542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Cardiovascular Diseases</a:t>
            </a:r>
            <a:endParaRPr lang="en-US" dirty="0"/>
          </a:p>
        </p:txBody>
      </p:sp>
      <p:sp>
        <p:nvSpPr>
          <p:cNvPr id="3" name="Content Placeholder 2"/>
          <p:cNvSpPr>
            <a:spLocks noGrp="1"/>
          </p:cNvSpPr>
          <p:nvPr>
            <p:ph idx="1"/>
          </p:nvPr>
        </p:nvSpPr>
        <p:spPr>
          <a:ln>
            <a:solidFill>
              <a:schemeClr val="tx1">
                <a:alpha val="47000"/>
              </a:schemeClr>
            </a:solidFill>
          </a:ln>
        </p:spPr>
        <p:txBody>
          <a:bodyPr>
            <a:noAutofit/>
          </a:bodyPr>
          <a:lstStyle/>
          <a:p>
            <a:endParaRPr lang="en-IN" sz="1000" dirty="0"/>
          </a:p>
          <a:p>
            <a:r>
              <a:rPr lang="en-IN" sz="2400" dirty="0"/>
              <a:t>Hypertension, arrhythmias, congestive HF &amp; IHD</a:t>
            </a:r>
          </a:p>
          <a:p>
            <a:endParaRPr lang="en-IN" sz="1200" dirty="0"/>
          </a:p>
          <a:p>
            <a:r>
              <a:rPr lang="en-IN" sz="2400" dirty="0"/>
              <a:t>Drugs : Majority continued </a:t>
            </a:r>
            <a:r>
              <a:rPr lang="en-IN" sz="2400" dirty="0" err="1"/>
              <a:t>upto</a:t>
            </a:r>
            <a:r>
              <a:rPr lang="en-IN" sz="2400" dirty="0"/>
              <a:t> &amp; including  day of surgery</a:t>
            </a:r>
          </a:p>
          <a:p>
            <a:endParaRPr lang="en-IN" sz="1200" dirty="0"/>
          </a:p>
          <a:p>
            <a:r>
              <a:rPr lang="en-IN" sz="2400" b="1" dirty="0"/>
              <a:t>STOP:</a:t>
            </a:r>
            <a:r>
              <a:rPr lang="en-IN" sz="2400" dirty="0"/>
              <a:t> ACE inhibitors &amp; ARBs one day prior</a:t>
            </a:r>
          </a:p>
          <a:p>
            <a:pPr marL="0" indent="0">
              <a:buNone/>
            </a:pPr>
            <a:r>
              <a:rPr lang="en-IN" sz="2400" dirty="0"/>
              <a:t>             </a:t>
            </a:r>
          </a:p>
          <a:p>
            <a:pPr marL="0" indent="0">
              <a:buNone/>
            </a:pPr>
            <a:r>
              <a:rPr lang="en-IN" sz="2400" dirty="0"/>
              <a:t>                 - diuretics             </a:t>
            </a:r>
            <a:r>
              <a:rPr lang="en-IN" sz="2400" b="1" u="sng" dirty="0"/>
              <a:t>- Anti-coagulants</a:t>
            </a:r>
          </a:p>
          <a:p>
            <a:pPr fontAlgn="t"/>
            <a:endParaRPr lang="en-IN" sz="1000" dirty="0"/>
          </a:p>
          <a:p>
            <a:pPr fontAlgn="t"/>
            <a:r>
              <a:rPr lang="en-IN" sz="2400" dirty="0"/>
              <a:t> </a:t>
            </a:r>
            <a:r>
              <a:rPr lang="en-IN" sz="2400" b="1" u="sng" dirty="0"/>
              <a:t>AHA-ACC:</a:t>
            </a:r>
            <a:r>
              <a:rPr lang="en-US" sz="2400" b="1" dirty="0"/>
              <a:t> Advanced Age: Minor Predictor</a:t>
            </a:r>
          </a:p>
          <a:p>
            <a:pPr marL="0" indent="0" fontAlgn="t">
              <a:buNone/>
            </a:pPr>
            <a:r>
              <a:rPr lang="en-US" sz="2400" b="1" dirty="0"/>
              <a:t>     </a:t>
            </a:r>
            <a:r>
              <a:rPr lang="en-US" sz="2400" dirty="0"/>
              <a:t>- Major Predictors:</a:t>
            </a:r>
          </a:p>
          <a:p>
            <a:pPr marL="0" indent="0">
              <a:buNone/>
            </a:pPr>
            <a:r>
              <a:rPr lang="en-IN" sz="2400" b="1" dirty="0"/>
              <a:t>     - </a:t>
            </a:r>
            <a:r>
              <a:rPr lang="en-IN" sz="2400" dirty="0"/>
              <a:t>Intermediate Predictors: </a:t>
            </a:r>
            <a:endParaRPr lang="en-US" sz="2400" dirty="0"/>
          </a:p>
          <a:p>
            <a:endParaRPr lang="en-US" sz="2400" dirty="0"/>
          </a:p>
        </p:txBody>
      </p:sp>
    </p:spTree>
    <p:extLst>
      <p:ext uri="{BB962C8B-B14F-4D97-AF65-F5344CB8AC3E}">
        <p14:creationId xmlns:p14="http://schemas.microsoft.com/office/powerpoint/2010/main" xmlns="" val="385001825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a:t>Pulmonary disease</a:t>
            </a:r>
            <a:endParaRPr lang="en-US" sz="4000" dirty="0"/>
          </a:p>
        </p:txBody>
      </p:sp>
      <p:sp>
        <p:nvSpPr>
          <p:cNvPr id="3" name="Content Placeholder 2"/>
          <p:cNvSpPr>
            <a:spLocks noGrp="1"/>
          </p:cNvSpPr>
          <p:nvPr>
            <p:ph idx="1"/>
          </p:nvPr>
        </p:nvSpPr>
        <p:spPr>
          <a:ln>
            <a:solidFill>
              <a:schemeClr val="tx1">
                <a:alpha val="33000"/>
              </a:schemeClr>
            </a:solidFill>
          </a:ln>
        </p:spPr>
        <p:txBody>
          <a:bodyPr>
            <a:normAutofit/>
          </a:bodyPr>
          <a:lstStyle/>
          <a:p>
            <a:r>
              <a:rPr lang="en-IN" sz="2400" dirty="0"/>
              <a:t>Reversible component Checked</a:t>
            </a:r>
          </a:p>
          <a:p>
            <a:endParaRPr lang="en-IN" sz="2400" b="1" u="sng" dirty="0"/>
          </a:p>
          <a:p>
            <a:r>
              <a:rPr lang="en-IN" sz="2400" b="1" u="sng" dirty="0"/>
              <a:t>Severe COPD: P F T with/without bronchodilators</a:t>
            </a:r>
          </a:p>
          <a:p>
            <a:endParaRPr lang="en-IN" sz="2400" b="1" u="sng" dirty="0"/>
          </a:p>
          <a:p>
            <a:r>
              <a:rPr lang="en-IN" sz="2400" b="1" u="sng" dirty="0"/>
              <a:t>TISI Guidelines:</a:t>
            </a:r>
            <a:r>
              <a:rPr lang="en-IN" sz="2400" dirty="0"/>
              <a:t> &gt;70 </a:t>
            </a:r>
            <a:r>
              <a:rPr lang="en-IN" sz="2400" dirty="0" err="1"/>
              <a:t>yrs</a:t>
            </a:r>
            <a:endParaRPr lang="en-IN" sz="2400" b="1" u="sng" dirty="0"/>
          </a:p>
          <a:p>
            <a:endParaRPr lang="en-IN" sz="2400" dirty="0"/>
          </a:p>
          <a:p>
            <a:r>
              <a:rPr lang="en-IN" sz="2400" dirty="0"/>
              <a:t>Cessation of smoking: at least 4 weeks before surgery</a:t>
            </a:r>
          </a:p>
          <a:p>
            <a:endParaRPr lang="en-IN" sz="2400" dirty="0"/>
          </a:p>
          <a:p>
            <a:r>
              <a:rPr lang="en-IN" sz="2400" dirty="0"/>
              <a:t>For both smokers &amp; non-smokers with reversible COPD: </a:t>
            </a:r>
          </a:p>
          <a:p>
            <a:pPr marL="0" indent="0">
              <a:buNone/>
            </a:pPr>
            <a:r>
              <a:rPr lang="en-IN" sz="2400" dirty="0"/>
              <a:t>     </a:t>
            </a:r>
            <a:r>
              <a:rPr lang="en-IN" sz="2400" u="sng" dirty="0"/>
              <a:t>short course of  β agonist &amp; I V corticosteroid</a:t>
            </a:r>
          </a:p>
          <a:p>
            <a:pPr marL="0" indent="0">
              <a:buNone/>
            </a:pPr>
            <a:endParaRPr lang="en-US" sz="2400" dirty="0"/>
          </a:p>
          <a:p>
            <a:endParaRPr lang="en-US" sz="2400" dirty="0"/>
          </a:p>
        </p:txBody>
      </p:sp>
    </p:spTree>
    <p:extLst>
      <p:ext uri="{BB962C8B-B14F-4D97-AF65-F5344CB8AC3E}">
        <p14:creationId xmlns:p14="http://schemas.microsoft.com/office/powerpoint/2010/main" xmlns="" val="205628366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Other Systems</a:t>
            </a:r>
          </a:p>
        </p:txBody>
      </p:sp>
      <p:sp>
        <p:nvSpPr>
          <p:cNvPr id="3" name="Content Placeholder 2"/>
          <p:cNvSpPr>
            <a:spLocks noGrp="1"/>
          </p:cNvSpPr>
          <p:nvPr>
            <p:ph idx="1"/>
          </p:nvPr>
        </p:nvSpPr>
        <p:spPr>
          <a:xfrm>
            <a:off x="457200" y="1600200"/>
            <a:ext cx="8229600" cy="4724400"/>
          </a:xfrm>
          <a:ln>
            <a:solidFill>
              <a:schemeClr val="tx1">
                <a:alpha val="46000"/>
              </a:schemeClr>
            </a:solidFill>
          </a:ln>
        </p:spPr>
        <p:txBody>
          <a:bodyPr>
            <a:noAutofit/>
          </a:bodyPr>
          <a:lstStyle/>
          <a:p>
            <a:r>
              <a:rPr lang="en-IN" sz="2400" b="1" dirty="0"/>
              <a:t>Cirrhosis</a:t>
            </a:r>
            <a:r>
              <a:rPr lang="en-IN" sz="2400" dirty="0"/>
              <a:t>: increased risk of mortality </a:t>
            </a:r>
            <a:r>
              <a:rPr lang="en-IN" sz="2400" dirty="0" err="1"/>
              <a:t>upto</a:t>
            </a:r>
            <a:r>
              <a:rPr lang="en-IN" sz="2400" dirty="0"/>
              <a:t> 90 days post-op</a:t>
            </a:r>
          </a:p>
          <a:p>
            <a:pPr marL="0" indent="0">
              <a:buNone/>
            </a:pPr>
            <a:r>
              <a:rPr lang="en-IN" sz="2400" dirty="0"/>
              <a:t>      -  Optimal use of anaesthetics, appropriate anaesthetic  </a:t>
            </a:r>
          </a:p>
          <a:p>
            <a:pPr marL="0" indent="0">
              <a:buNone/>
            </a:pPr>
            <a:r>
              <a:rPr lang="en-IN" sz="2400" dirty="0"/>
              <a:t>          techniques</a:t>
            </a:r>
          </a:p>
          <a:p>
            <a:pPr marL="0" indent="0">
              <a:buNone/>
            </a:pPr>
            <a:endParaRPr lang="en-US" sz="1100" dirty="0"/>
          </a:p>
          <a:p>
            <a:r>
              <a:rPr lang="en-IN" sz="2400" b="1" dirty="0"/>
              <a:t>Renal failure</a:t>
            </a:r>
            <a:r>
              <a:rPr lang="en-IN" sz="2400" dirty="0"/>
              <a:t>: pre-existing renal insufficiency, DM. HTN</a:t>
            </a:r>
          </a:p>
          <a:p>
            <a:pPr marL="0" indent="0">
              <a:buNone/>
            </a:pPr>
            <a:r>
              <a:rPr lang="en-IN" sz="2400" dirty="0"/>
              <a:t>      -  BP control, avoiding fasting induced hypovolemia</a:t>
            </a:r>
          </a:p>
          <a:p>
            <a:pPr marL="0" indent="0">
              <a:buNone/>
            </a:pPr>
            <a:r>
              <a:rPr lang="en-IN" sz="2400" dirty="0"/>
              <a:t>      -  Monitoring BG, &amp; estimating creatinine clearance</a:t>
            </a:r>
          </a:p>
          <a:p>
            <a:pPr marL="0" indent="0">
              <a:buNone/>
            </a:pPr>
            <a:endParaRPr lang="en-US" sz="1100" dirty="0"/>
          </a:p>
          <a:p>
            <a:r>
              <a:rPr lang="en-IN" sz="2400" b="1" dirty="0" err="1"/>
              <a:t>Fraility</a:t>
            </a:r>
            <a:r>
              <a:rPr lang="en-IN" sz="2400" dirty="0"/>
              <a:t>: 30% of elderly are frail</a:t>
            </a:r>
          </a:p>
          <a:p>
            <a:pPr marL="0" indent="0">
              <a:buNone/>
            </a:pPr>
            <a:r>
              <a:rPr lang="en-IN" sz="2400" dirty="0"/>
              <a:t>      - Improving functional status</a:t>
            </a:r>
          </a:p>
          <a:p>
            <a:pPr marL="0" indent="0">
              <a:buNone/>
            </a:pPr>
            <a:r>
              <a:rPr lang="en-IN" sz="2400" dirty="0"/>
              <a:t>      - Functional exercise capacity: improved by structured  </a:t>
            </a:r>
          </a:p>
          <a:p>
            <a:pPr marL="0" indent="0">
              <a:buNone/>
            </a:pPr>
            <a:r>
              <a:rPr lang="en-IN" sz="2400" dirty="0"/>
              <a:t>        training- improved outcomes after major surgeries</a:t>
            </a:r>
            <a:endParaRPr lang="en-US" sz="2400" dirty="0"/>
          </a:p>
          <a:p>
            <a:endParaRPr lang="en-US" sz="2400" dirty="0"/>
          </a:p>
        </p:txBody>
      </p:sp>
    </p:spTree>
    <p:extLst>
      <p:ext uri="{BB962C8B-B14F-4D97-AF65-F5344CB8AC3E}">
        <p14:creationId xmlns:p14="http://schemas.microsoft.com/office/powerpoint/2010/main" xmlns="" val="391653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6" end="6"/>
                                            </p:txEl>
                                          </p:spTgt>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6D226-19D9-5447-B7A4-DC0BE5C054A4}"/>
              </a:ext>
            </a:extLst>
          </p:cNvPr>
          <p:cNvSpPr>
            <a:spLocks noGrp="1"/>
          </p:cNvSpPr>
          <p:nvPr>
            <p:ph type="title"/>
          </p:nvPr>
        </p:nvSpPr>
        <p:spPr/>
        <p:txBody>
          <a:bodyPr>
            <a:normAutofit/>
          </a:bodyPr>
          <a:lstStyle/>
          <a:p>
            <a:r>
              <a:rPr lang="en-IN" sz="4000" b="1" dirty="0"/>
              <a:t>Orthogeriatrics</a:t>
            </a:r>
            <a:endParaRPr lang="en-US" sz="4000" dirty="0"/>
          </a:p>
        </p:txBody>
      </p:sp>
      <p:sp>
        <p:nvSpPr>
          <p:cNvPr id="3" name="Content Placeholder 2">
            <a:extLst>
              <a:ext uri="{FF2B5EF4-FFF2-40B4-BE49-F238E27FC236}">
                <a16:creationId xmlns:a16="http://schemas.microsoft.com/office/drawing/2014/main" xmlns="" id="{30404AC3-DB19-7D47-9BA6-7C5943AEBB3D}"/>
              </a:ext>
            </a:extLst>
          </p:cNvPr>
          <p:cNvSpPr>
            <a:spLocks noGrp="1"/>
          </p:cNvSpPr>
          <p:nvPr>
            <p:ph idx="1"/>
          </p:nvPr>
        </p:nvSpPr>
        <p:spPr/>
        <p:txBody>
          <a:bodyPr>
            <a:normAutofit/>
          </a:bodyPr>
          <a:lstStyle/>
          <a:p>
            <a:pPr>
              <a:lnSpc>
                <a:spcPct val="150000"/>
              </a:lnSpc>
            </a:pPr>
            <a:r>
              <a:rPr lang="en-IN" sz="2500" dirty="0"/>
              <a:t>Fragility fracture in old age - ‘Geriatric orthopaedics’</a:t>
            </a:r>
          </a:p>
          <a:p>
            <a:pPr>
              <a:lnSpc>
                <a:spcPct val="150000"/>
              </a:lnSpc>
            </a:pPr>
            <a:r>
              <a:rPr lang="en-IN" sz="2500" dirty="0"/>
              <a:t>Frail &amp; often complex patients</a:t>
            </a:r>
          </a:p>
          <a:p>
            <a:pPr>
              <a:lnSpc>
                <a:spcPct val="150000"/>
              </a:lnSpc>
            </a:pPr>
            <a:r>
              <a:rPr lang="en-IN" sz="2500" dirty="0"/>
              <a:t>Multi-disciplinary approach- </a:t>
            </a:r>
          </a:p>
          <a:p>
            <a:pPr marL="0" indent="0">
              <a:lnSpc>
                <a:spcPct val="150000"/>
              </a:lnSpc>
              <a:buNone/>
            </a:pPr>
            <a:r>
              <a:rPr lang="en-IN" sz="2500" dirty="0"/>
              <a:t>    -Early involvement of geriatric &amp; other specialists</a:t>
            </a:r>
          </a:p>
          <a:p>
            <a:pPr marL="0" indent="0">
              <a:lnSpc>
                <a:spcPct val="150000"/>
              </a:lnSpc>
              <a:buNone/>
            </a:pPr>
            <a:r>
              <a:rPr lang="en-IN" sz="2500" dirty="0"/>
              <a:t>    -Pain management, physiotherapy</a:t>
            </a:r>
          </a:p>
          <a:p>
            <a:pPr>
              <a:lnSpc>
                <a:spcPct val="150000"/>
              </a:lnSpc>
            </a:pPr>
            <a:r>
              <a:rPr lang="en-IN" sz="2500" b="1" dirty="0"/>
              <a:t>Comprehensive Geriatric Assessment (CGA) </a:t>
            </a:r>
            <a:br>
              <a:rPr lang="en-IN" sz="2500" b="1" dirty="0"/>
            </a:br>
            <a:endParaRPr lang="en-IN" sz="2500" b="1" dirty="0"/>
          </a:p>
          <a:p>
            <a:endParaRPr lang="en-US" sz="2500" dirty="0"/>
          </a:p>
        </p:txBody>
      </p:sp>
    </p:spTree>
    <p:extLst>
      <p:ext uri="{BB962C8B-B14F-4D97-AF65-F5344CB8AC3E}">
        <p14:creationId xmlns:p14="http://schemas.microsoft.com/office/powerpoint/2010/main" xmlns="" val="1689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951DC1-95E1-FB40-ACE9-DB0E12654FB1}"/>
              </a:ext>
            </a:extLst>
          </p:cNvPr>
          <p:cNvSpPr>
            <a:spLocks noGrp="1"/>
          </p:cNvSpPr>
          <p:nvPr>
            <p:ph type="title"/>
          </p:nvPr>
        </p:nvSpPr>
        <p:spPr>
          <a:xfrm>
            <a:off x="457200" y="571500"/>
            <a:ext cx="8229600" cy="1143000"/>
          </a:xfrm>
        </p:spPr>
        <p:txBody>
          <a:bodyPr>
            <a:normAutofit fontScale="90000"/>
          </a:bodyPr>
          <a:lstStyle/>
          <a:p>
            <a:r>
              <a:rPr lang="en-US" dirty="0"/>
              <a:t>Comprehensive Geriatric Assessment (CGA) </a:t>
            </a:r>
            <a:br>
              <a:rPr lang="en-US" dirty="0"/>
            </a:br>
            <a:endParaRPr lang="en-US" dirty="0"/>
          </a:p>
        </p:txBody>
      </p:sp>
      <p:sp>
        <p:nvSpPr>
          <p:cNvPr id="3" name="Content Placeholder 2">
            <a:extLst>
              <a:ext uri="{FF2B5EF4-FFF2-40B4-BE49-F238E27FC236}">
                <a16:creationId xmlns:a16="http://schemas.microsoft.com/office/drawing/2014/main" xmlns="" id="{6343B163-393C-C14F-920D-B90618771462}"/>
              </a:ext>
            </a:extLst>
          </p:cNvPr>
          <p:cNvSpPr>
            <a:spLocks noGrp="1"/>
          </p:cNvSpPr>
          <p:nvPr>
            <p:ph idx="1"/>
          </p:nvPr>
        </p:nvSpPr>
        <p:spPr>
          <a:xfrm>
            <a:off x="487430" y="2039963"/>
            <a:ext cx="4495800" cy="4525963"/>
          </a:xfrm>
        </p:spPr>
        <p:txBody>
          <a:bodyPr>
            <a:normAutofit/>
          </a:bodyPr>
          <a:lstStyle/>
          <a:p>
            <a:r>
              <a:rPr lang="en-US" sz="2400" dirty="0">
                <a:solidFill>
                  <a:srgbClr val="FF0000"/>
                </a:solidFill>
              </a:rPr>
              <a:t>Gold standard</a:t>
            </a:r>
            <a:r>
              <a:rPr lang="en-US" sz="2400" dirty="0"/>
              <a:t> intervention for frailty </a:t>
            </a:r>
          </a:p>
          <a:p>
            <a:r>
              <a:rPr lang="en-US" sz="2400" dirty="0">
                <a:solidFill>
                  <a:srgbClr val="FF0000"/>
                </a:solidFill>
              </a:rPr>
              <a:t>Multidimensional &amp; Multidisciplinary</a:t>
            </a:r>
            <a:r>
              <a:rPr lang="en-US" sz="2400" dirty="0"/>
              <a:t> specialist environment</a:t>
            </a:r>
          </a:p>
          <a:p>
            <a:r>
              <a:rPr lang="en-US" sz="2400" dirty="0"/>
              <a:t>Produces problem lists </a:t>
            </a:r>
          </a:p>
          <a:p>
            <a:r>
              <a:rPr lang="en-US" sz="2400" dirty="0">
                <a:solidFill>
                  <a:srgbClr val="FF0000"/>
                </a:solidFill>
              </a:rPr>
              <a:t>Integrated plan</a:t>
            </a:r>
            <a:r>
              <a:rPr lang="en-US" sz="2400" dirty="0"/>
              <a:t> for treatment, rehabilitation, support and long term care</a:t>
            </a:r>
            <a:r>
              <a:rPr lang="en-US" sz="2800" dirty="0"/>
              <a:t> </a:t>
            </a:r>
          </a:p>
          <a:p>
            <a:endParaRPr lang="en-US" sz="2800" dirty="0"/>
          </a:p>
        </p:txBody>
      </p:sp>
      <p:pic>
        <p:nvPicPr>
          <p:cNvPr id="4" name="Picture 3">
            <a:extLst>
              <a:ext uri="{FF2B5EF4-FFF2-40B4-BE49-F238E27FC236}">
                <a16:creationId xmlns:a16="http://schemas.microsoft.com/office/drawing/2014/main" xmlns="" id="{8428ED82-3C2F-7A4C-9A79-FD393A8F4F8B}"/>
              </a:ext>
            </a:extLst>
          </p:cNvPr>
          <p:cNvPicPr>
            <a:picLocks noChangeAspect="1"/>
          </p:cNvPicPr>
          <p:nvPr/>
        </p:nvPicPr>
        <p:blipFill rotWithShape="1">
          <a:blip r:embed="rId3"/>
          <a:srcRect l="46667" t="15284"/>
          <a:stretch/>
        </p:blipFill>
        <p:spPr>
          <a:xfrm>
            <a:off x="4983230" y="2026547"/>
            <a:ext cx="4160770" cy="3717590"/>
          </a:xfrm>
          <a:prstGeom prst="rect">
            <a:avLst/>
          </a:prstGeom>
        </p:spPr>
      </p:pic>
      <p:sp>
        <p:nvSpPr>
          <p:cNvPr id="5" name="Rectangle 4">
            <a:extLst>
              <a:ext uri="{FF2B5EF4-FFF2-40B4-BE49-F238E27FC236}">
                <a16:creationId xmlns:a16="http://schemas.microsoft.com/office/drawing/2014/main" xmlns="" id="{6B953119-B6F6-CF44-8954-4A4C1CC78441}"/>
              </a:ext>
            </a:extLst>
          </p:cNvPr>
          <p:cNvSpPr/>
          <p:nvPr/>
        </p:nvSpPr>
        <p:spPr>
          <a:xfrm>
            <a:off x="3200400" y="6046717"/>
            <a:ext cx="3103157" cy="52322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2800" i="1" dirty="0"/>
              <a:t>Improves Outcomes</a:t>
            </a:r>
          </a:p>
        </p:txBody>
      </p:sp>
    </p:spTree>
    <p:extLst>
      <p:ext uri="{BB962C8B-B14F-4D97-AF65-F5344CB8AC3E}">
        <p14:creationId xmlns:p14="http://schemas.microsoft.com/office/powerpoint/2010/main" xmlns="" val="18000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40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a:t>Additional Anaesthetic Considerations: GA</a:t>
            </a:r>
            <a:endParaRPr lang="en-US" sz="3600" dirty="0"/>
          </a:p>
        </p:txBody>
      </p:sp>
      <p:sp>
        <p:nvSpPr>
          <p:cNvPr id="3" name="Content Placeholder 2"/>
          <p:cNvSpPr>
            <a:spLocks noGrp="1"/>
          </p:cNvSpPr>
          <p:nvPr>
            <p:ph idx="1"/>
          </p:nvPr>
        </p:nvSpPr>
        <p:spPr>
          <a:ln>
            <a:solidFill>
              <a:schemeClr val="tx1">
                <a:alpha val="43000"/>
              </a:schemeClr>
            </a:solidFill>
          </a:ln>
        </p:spPr>
        <p:txBody>
          <a:bodyPr>
            <a:noAutofit/>
          </a:bodyPr>
          <a:lstStyle/>
          <a:p>
            <a:pPr>
              <a:lnSpc>
                <a:spcPct val="150000"/>
              </a:lnSpc>
              <a:spcBef>
                <a:spcPts val="150"/>
              </a:spcBef>
            </a:pPr>
            <a:r>
              <a:rPr lang="en-IN" sz="2400" dirty="0"/>
              <a:t>Aggressive pre-oxygenation</a:t>
            </a:r>
          </a:p>
          <a:p>
            <a:pPr>
              <a:lnSpc>
                <a:spcPct val="150000"/>
              </a:lnSpc>
              <a:spcBef>
                <a:spcPts val="150"/>
              </a:spcBef>
            </a:pPr>
            <a:r>
              <a:rPr lang="en-IN" sz="2400" u="sng" dirty="0"/>
              <a:t>ED</a:t>
            </a:r>
            <a:r>
              <a:rPr lang="en-IN" sz="2400" u="sng" baseline="-25000" dirty="0"/>
              <a:t>50</a:t>
            </a:r>
            <a:r>
              <a:rPr lang="en-IN" sz="2400" u="sng" dirty="0"/>
              <a:t> for inhalational agents falls linearly with age</a:t>
            </a:r>
            <a:endParaRPr lang="en-IN" sz="2400" dirty="0"/>
          </a:p>
          <a:p>
            <a:pPr marL="0" indent="0">
              <a:lnSpc>
                <a:spcPct val="150000"/>
              </a:lnSpc>
              <a:spcBef>
                <a:spcPts val="150"/>
              </a:spcBef>
              <a:buNone/>
            </a:pPr>
            <a:r>
              <a:rPr lang="en-IN" sz="2400" dirty="0"/>
              <a:t>      - Concurrent propofol, midazolam, opioids, increase  </a:t>
            </a:r>
          </a:p>
          <a:p>
            <a:pPr marL="0" indent="0">
              <a:lnSpc>
                <a:spcPct val="150000"/>
              </a:lnSpc>
              <a:spcBef>
                <a:spcPts val="150"/>
              </a:spcBef>
              <a:buNone/>
            </a:pPr>
            <a:r>
              <a:rPr lang="en-IN" sz="2400" dirty="0"/>
              <a:t>          depth of anaesthesia AND Hypotension : </a:t>
            </a:r>
            <a:r>
              <a:rPr lang="en-IN" sz="2400" b="1" u="sng" dirty="0"/>
              <a:t>titrate!</a:t>
            </a:r>
            <a:endParaRPr lang="en-IN" sz="2400" dirty="0"/>
          </a:p>
          <a:p>
            <a:pPr marL="0" indent="0">
              <a:lnSpc>
                <a:spcPct val="150000"/>
              </a:lnSpc>
              <a:spcBef>
                <a:spcPts val="150"/>
              </a:spcBef>
              <a:buNone/>
            </a:pPr>
            <a:r>
              <a:rPr lang="en-IN" sz="2400" dirty="0"/>
              <a:t>      - ET intubation: does not offset hypotension</a:t>
            </a:r>
          </a:p>
          <a:p>
            <a:pPr>
              <a:lnSpc>
                <a:spcPct val="150000"/>
              </a:lnSpc>
              <a:spcBef>
                <a:spcPts val="150"/>
              </a:spcBef>
            </a:pPr>
            <a:r>
              <a:rPr lang="en-IN" sz="2400" b="1" dirty="0">
                <a:solidFill>
                  <a:srgbClr val="FF0000"/>
                </a:solidFill>
              </a:rPr>
              <a:t>Peak effects of drugs is delayed:  </a:t>
            </a:r>
            <a:r>
              <a:rPr lang="en-IN" sz="2400" dirty="0"/>
              <a:t>                                       </a:t>
            </a:r>
            <a:r>
              <a:rPr lang="en-IN" sz="2400" u="sng" dirty="0"/>
              <a:t>midazolam 5 mins, fentanyl 6-8 min, propofol 10 min</a:t>
            </a:r>
          </a:p>
          <a:p>
            <a:pPr marL="0" indent="0">
              <a:lnSpc>
                <a:spcPct val="150000"/>
              </a:lnSpc>
              <a:spcBef>
                <a:spcPts val="150"/>
              </a:spcBef>
              <a:buNone/>
            </a:pPr>
            <a:r>
              <a:rPr lang="en-IN" sz="2400" dirty="0"/>
              <a:t>  </a:t>
            </a:r>
            <a:endParaRPr lang="en-US" sz="2400" dirty="0"/>
          </a:p>
          <a:p>
            <a:pPr>
              <a:spcBef>
                <a:spcPts val="176"/>
              </a:spcBef>
            </a:pPr>
            <a:endParaRPr lang="en-US" sz="2400" dirty="0"/>
          </a:p>
        </p:txBody>
      </p:sp>
    </p:spTree>
    <p:extLst>
      <p:ext uri="{BB962C8B-B14F-4D97-AF65-F5344CB8AC3E}">
        <p14:creationId xmlns:p14="http://schemas.microsoft.com/office/powerpoint/2010/main" xmlns="" val="1202218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F3A69BC-0967-C54A-A905-9C4B59E2FA20}"/>
              </a:ext>
            </a:extLst>
          </p:cNvPr>
          <p:cNvPicPr>
            <a:picLocks noChangeAspect="1"/>
          </p:cNvPicPr>
          <p:nvPr/>
        </p:nvPicPr>
        <p:blipFill>
          <a:blip r:embed="rId3"/>
          <a:stretch>
            <a:fillRect/>
          </a:stretch>
        </p:blipFill>
        <p:spPr>
          <a:xfrm>
            <a:off x="762000" y="1110340"/>
            <a:ext cx="6656185" cy="5720159"/>
          </a:xfrm>
          <a:prstGeom prst="rect">
            <a:avLst/>
          </a:prstGeom>
        </p:spPr>
      </p:pic>
      <p:sp>
        <p:nvSpPr>
          <p:cNvPr id="2" name="Title 1"/>
          <p:cNvSpPr>
            <a:spLocks noGrp="1"/>
          </p:cNvSpPr>
          <p:nvPr>
            <p:ph type="title"/>
          </p:nvPr>
        </p:nvSpPr>
        <p:spPr>
          <a:xfrm>
            <a:off x="457200" y="62861"/>
            <a:ext cx="8229600" cy="1143000"/>
          </a:xfrm>
        </p:spPr>
        <p:txBody>
          <a:bodyPr>
            <a:normAutofit/>
          </a:bodyPr>
          <a:lstStyle/>
          <a:p>
            <a:r>
              <a:rPr lang="en-IN" sz="4000" b="1" dirty="0"/>
              <a:t>Inhalational Agents - MAC</a:t>
            </a:r>
            <a:endParaRPr lang="en-US" sz="4000" dirty="0"/>
          </a:p>
        </p:txBody>
      </p:sp>
      <p:sp>
        <p:nvSpPr>
          <p:cNvPr id="3" name="Content Placeholder 2"/>
          <p:cNvSpPr>
            <a:spLocks noGrp="1"/>
          </p:cNvSpPr>
          <p:nvPr>
            <p:ph idx="1"/>
          </p:nvPr>
        </p:nvSpPr>
        <p:spPr>
          <a:xfrm>
            <a:off x="-2820093" y="1458984"/>
            <a:ext cx="2667693" cy="5130800"/>
          </a:xfrm>
          <a:ln>
            <a:noFill/>
          </a:ln>
        </p:spPr>
        <p:txBody>
          <a:bodyPr>
            <a:normAutofit fontScale="92500" lnSpcReduction="10000"/>
          </a:bodyPr>
          <a:lstStyle/>
          <a:p>
            <a:pPr>
              <a:lnSpc>
                <a:spcPct val="150000"/>
              </a:lnSpc>
            </a:pPr>
            <a:r>
              <a:rPr lang="en-IN" sz="2400" u="sng" dirty="0">
                <a:solidFill>
                  <a:srgbClr val="FF0000"/>
                </a:solidFill>
              </a:rPr>
              <a:t>&lt; by 4% - 5%/ decade after 40 </a:t>
            </a:r>
            <a:r>
              <a:rPr lang="en-IN" sz="2400" u="sng" dirty="0" err="1">
                <a:solidFill>
                  <a:srgbClr val="FF0000"/>
                </a:solidFill>
              </a:rPr>
              <a:t>yr</a:t>
            </a:r>
            <a:endParaRPr lang="en-IN" sz="2400" u="sng" dirty="0">
              <a:solidFill>
                <a:srgbClr val="FF0000"/>
              </a:solidFill>
            </a:endParaRPr>
          </a:p>
          <a:p>
            <a:pPr marL="0" indent="0">
              <a:lnSpc>
                <a:spcPct val="150000"/>
              </a:lnSpc>
              <a:buNone/>
            </a:pPr>
            <a:r>
              <a:rPr lang="en-IN" sz="2400" dirty="0">
                <a:solidFill>
                  <a:srgbClr val="FF0000"/>
                </a:solidFill>
              </a:rPr>
              <a:t>&lt;  Volumes than younger </a:t>
            </a:r>
          </a:p>
          <a:p>
            <a:pPr marL="0" indent="0">
              <a:lnSpc>
                <a:spcPct val="150000"/>
              </a:lnSpc>
              <a:buNone/>
            </a:pPr>
            <a:r>
              <a:rPr lang="en-IN" sz="2400" dirty="0">
                <a:solidFill>
                  <a:srgbClr val="FF0000"/>
                </a:solidFill>
              </a:rPr>
              <a:t>     patients</a:t>
            </a:r>
          </a:p>
          <a:p>
            <a:pPr>
              <a:lnSpc>
                <a:spcPct val="150000"/>
              </a:lnSpc>
            </a:pPr>
            <a:r>
              <a:rPr lang="en-IN" sz="2400" dirty="0">
                <a:solidFill>
                  <a:srgbClr val="FF0000"/>
                </a:solidFill>
              </a:rPr>
              <a:t>Preferred: Less insoluble agents, minimal metabolism-</a:t>
            </a:r>
            <a:r>
              <a:rPr lang="en-IN" sz="2400" dirty="0" err="1">
                <a:solidFill>
                  <a:srgbClr val="FF0000"/>
                </a:solidFill>
              </a:rPr>
              <a:t>sevo</a:t>
            </a:r>
            <a:r>
              <a:rPr lang="en-IN" sz="2400" dirty="0">
                <a:solidFill>
                  <a:srgbClr val="FF0000"/>
                </a:solidFill>
              </a:rPr>
              <a:t>, desflurane</a:t>
            </a:r>
          </a:p>
        </p:txBody>
      </p:sp>
      <p:sp>
        <p:nvSpPr>
          <p:cNvPr id="5" name="Rectangle 4">
            <a:extLst>
              <a:ext uri="{FF2B5EF4-FFF2-40B4-BE49-F238E27FC236}">
                <a16:creationId xmlns:a16="http://schemas.microsoft.com/office/drawing/2014/main" xmlns="" id="{D34FC3E1-822D-864D-A5D7-75973802BEDD}"/>
              </a:ext>
            </a:extLst>
          </p:cNvPr>
          <p:cNvSpPr/>
          <p:nvPr/>
        </p:nvSpPr>
        <p:spPr>
          <a:xfrm>
            <a:off x="6629400" y="4571309"/>
            <a:ext cx="2286000" cy="1246495"/>
          </a:xfrm>
          <a:prstGeom prst="rect">
            <a:avLst/>
          </a:prstGeom>
          <a:ln>
            <a:solidFill>
              <a:schemeClr val="tx1"/>
            </a:solidFill>
          </a:ln>
        </p:spPr>
        <p:txBody>
          <a:bodyPr wrap="square">
            <a:spAutoFit/>
          </a:bodyPr>
          <a:lstStyle/>
          <a:p>
            <a:pPr algn="ctr"/>
            <a:r>
              <a:rPr lang="en-US" sz="1500" b="1" dirty="0">
                <a:solidFill>
                  <a:srgbClr val="231E1E"/>
                </a:solidFill>
                <a:latin typeface="HelveticaNeue" panose="02000503000000020004" pitchFamily="2" charset="0"/>
              </a:rPr>
              <a:t>Iso-MAC charts</a:t>
            </a:r>
            <a:r>
              <a:rPr lang="en-US" sz="1500" dirty="0">
                <a:solidFill>
                  <a:srgbClr val="231E1E"/>
                </a:solidFill>
                <a:latin typeface="HelveticaNeue" panose="02000503000000020004" pitchFamily="2" charset="0"/>
              </a:rPr>
              <a:t> for isoflurane (A), </a:t>
            </a:r>
          </a:p>
          <a:p>
            <a:pPr algn="ctr"/>
            <a:r>
              <a:rPr lang="en-US" sz="1500" dirty="0">
                <a:solidFill>
                  <a:srgbClr val="231E1E"/>
                </a:solidFill>
                <a:latin typeface="HelveticaNeue" panose="02000503000000020004" pitchFamily="2" charset="0"/>
              </a:rPr>
              <a:t>sevoflurane (B), and </a:t>
            </a:r>
          </a:p>
          <a:p>
            <a:pPr algn="ctr"/>
            <a:r>
              <a:rPr lang="en-US" sz="1500" dirty="0">
                <a:solidFill>
                  <a:srgbClr val="231E1E"/>
                </a:solidFill>
                <a:latin typeface="HelveticaNeue" panose="02000503000000020004" pitchFamily="2" charset="0"/>
              </a:rPr>
              <a:t>desflurane (C) </a:t>
            </a:r>
          </a:p>
          <a:p>
            <a:pPr algn="ctr"/>
            <a:r>
              <a:rPr lang="en-US" sz="1500" dirty="0">
                <a:solidFill>
                  <a:srgbClr val="231E1E"/>
                </a:solidFill>
                <a:latin typeface="HelveticaNeue" panose="02000503000000020004" pitchFamily="2" charset="0"/>
              </a:rPr>
              <a:t>(age &gt; 1 year)</a:t>
            </a:r>
            <a:endParaRPr lang="en-US" sz="1500" dirty="0"/>
          </a:p>
        </p:txBody>
      </p:sp>
      <p:sp>
        <p:nvSpPr>
          <p:cNvPr id="4" name="Rectangle 3">
            <a:extLst>
              <a:ext uri="{FF2B5EF4-FFF2-40B4-BE49-F238E27FC236}">
                <a16:creationId xmlns:a16="http://schemas.microsoft.com/office/drawing/2014/main" xmlns="" id="{CCBBD69C-B0C7-DD42-A329-168D8C822511}"/>
              </a:ext>
            </a:extLst>
          </p:cNvPr>
          <p:cNvSpPr/>
          <p:nvPr/>
        </p:nvSpPr>
        <p:spPr>
          <a:xfrm rot="21061052">
            <a:off x="1728233" y="3461892"/>
            <a:ext cx="6266908"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IN" sz="2800" u="sng" dirty="0">
                <a:solidFill>
                  <a:srgbClr val="FF0000"/>
                </a:solidFill>
              </a:rPr>
              <a:t>Depth of anaesthesia Monitoring advised </a:t>
            </a:r>
            <a:endParaRPr lang="en-US" sz="2800" dirty="0"/>
          </a:p>
        </p:txBody>
      </p:sp>
    </p:spTree>
    <p:extLst>
      <p:ext uri="{BB962C8B-B14F-4D97-AF65-F5344CB8AC3E}">
        <p14:creationId xmlns:p14="http://schemas.microsoft.com/office/powerpoint/2010/main" xmlns="" val="23787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Aspiration prophylaxis</a:t>
            </a:r>
            <a:endParaRPr lang="en-US" sz="4000" dirty="0"/>
          </a:p>
        </p:txBody>
      </p:sp>
      <p:sp>
        <p:nvSpPr>
          <p:cNvPr id="3" name="Content Placeholder 2"/>
          <p:cNvSpPr>
            <a:spLocks noGrp="1"/>
          </p:cNvSpPr>
          <p:nvPr>
            <p:ph idx="1"/>
          </p:nvPr>
        </p:nvSpPr>
        <p:spPr>
          <a:ln>
            <a:solidFill>
              <a:schemeClr val="tx1">
                <a:alpha val="49000"/>
              </a:schemeClr>
            </a:solidFill>
          </a:ln>
        </p:spPr>
        <p:txBody>
          <a:bodyPr>
            <a:normAutofit/>
          </a:bodyPr>
          <a:lstStyle/>
          <a:p>
            <a:endParaRPr lang="en-IN" sz="2800" dirty="0"/>
          </a:p>
          <a:p>
            <a:r>
              <a:rPr lang="en-IN" sz="2800" dirty="0"/>
              <a:t>Aspiration prophylaxis &amp; RSI</a:t>
            </a:r>
          </a:p>
          <a:p>
            <a:endParaRPr lang="en-IN" sz="2800" dirty="0"/>
          </a:p>
          <a:p>
            <a:r>
              <a:rPr lang="en-IN" sz="2800" dirty="0"/>
              <a:t>Diabetes Mellitus or oesophageal reflux disease</a:t>
            </a:r>
          </a:p>
          <a:p>
            <a:endParaRPr lang="en-IN" sz="2800" dirty="0"/>
          </a:p>
          <a:p>
            <a:r>
              <a:rPr lang="en-IN" sz="2800" dirty="0"/>
              <a:t>Emergency procedures</a:t>
            </a:r>
            <a:endParaRPr lang="en-US" sz="2800" dirty="0"/>
          </a:p>
          <a:p>
            <a:endParaRPr lang="en-US" sz="2800" dirty="0"/>
          </a:p>
        </p:txBody>
      </p:sp>
    </p:spTree>
    <p:extLst>
      <p:ext uri="{BB962C8B-B14F-4D97-AF65-F5344CB8AC3E}">
        <p14:creationId xmlns:p14="http://schemas.microsoft.com/office/powerpoint/2010/main" xmlns="" val="16658771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F5285-29AE-1346-A36D-C93632DCF3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89AD150-B87A-A243-AE64-3E77240493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731B4E9-21CE-094B-8929-4AA45546437E}"/>
              </a:ext>
            </a:extLst>
          </p:cNvPr>
          <p:cNvPicPr>
            <a:picLocks noChangeAspect="1"/>
          </p:cNvPicPr>
          <p:nvPr/>
        </p:nvPicPr>
        <p:blipFill>
          <a:blip r:embed="rId2"/>
          <a:stretch>
            <a:fillRect/>
          </a:stretch>
        </p:blipFill>
        <p:spPr>
          <a:xfrm>
            <a:off x="910649" y="558694"/>
            <a:ext cx="7776151" cy="4525963"/>
          </a:xfrm>
          <a:prstGeom prst="rect">
            <a:avLst/>
          </a:prstGeom>
        </p:spPr>
      </p:pic>
      <p:pic>
        <p:nvPicPr>
          <p:cNvPr id="6" name="Picture 5">
            <a:extLst>
              <a:ext uri="{FF2B5EF4-FFF2-40B4-BE49-F238E27FC236}">
                <a16:creationId xmlns:a16="http://schemas.microsoft.com/office/drawing/2014/main" xmlns="" id="{CEF290F5-BF59-3C44-B1E2-24FE020EC5FD}"/>
              </a:ext>
            </a:extLst>
          </p:cNvPr>
          <p:cNvPicPr>
            <a:picLocks noChangeAspect="1"/>
          </p:cNvPicPr>
          <p:nvPr/>
        </p:nvPicPr>
        <p:blipFill>
          <a:blip r:embed="rId3"/>
          <a:stretch>
            <a:fillRect/>
          </a:stretch>
        </p:blipFill>
        <p:spPr>
          <a:xfrm>
            <a:off x="-4953000" y="286068"/>
            <a:ext cx="4612026" cy="4114800"/>
          </a:xfrm>
          <a:prstGeom prst="rect">
            <a:avLst/>
          </a:prstGeom>
        </p:spPr>
      </p:pic>
    </p:spTree>
    <p:extLst>
      <p:ext uri="{BB962C8B-B14F-4D97-AF65-F5344CB8AC3E}">
        <p14:creationId xmlns:p14="http://schemas.microsoft.com/office/powerpoint/2010/main" xmlns="" val="590330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Neuromuscular Blockers</a:t>
            </a:r>
            <a:endParaRPr lang="en-US" sz="4000" dirty="0"/>
          </a:p>
        </p:txBody>
      </p:sp>
      <p:sp>
        <p:nvSpPr>
          <p:cNvPr id="3" name="Content Placeholder 2"/>
          <p:cNvSpPr>
            <a:spLocks noGrp="1"/>
          </p:cNvSpPr>
          <p:nvPr>
            <p:ph idx="1"/>
          </p:nvPr>
        </p:nvSpPr>
        <p:spPr>
          <a:ln>
            <a:solidFill>
              <a:schemeClr val="tx1">
                <a:alpha val="26000"/>
              </a:schemeClr>
            </a:solidFill>
          </a:ln>
        </p:spPr>
        <p:txBody>
          <a:bodyPr>
            <a:normAutofit lnSpcReduction="10000"/>
          </a:bodyPr>
          <a:lstStyle/>
          <a:p>
            <a:pPr>
              <a:lnSpc>
                <a:spcPct val="150000"/>
              </a:lnSpc>
            </a:pPr>
            <a:r>
              <a:rPr lang="en-IN" sz="2400" dirty="0"/>
              <a:t>Prolonged duration of NM drugs</a:t>
            </a:r>
          </a:p>
          <a:p>
            <a:pPr>
              <a:lnSpc>
                <a:spcPct val="150000"/>
              </a:lnSpc>
            </a:pPr>
            <a:endParaRPr lang="en-IN" sz="1100" dirty="0"/>
          </a:p>
          <a:p>
            <a:pPr>
              <a:lnSpc>
                <a:spcPct val="150000"/>
              </a:lnSpc>
            </a:pPr>
            <a:r>
              <a:rPr lang="en-IN" sz="2400" dirty="0"/>
              <a:t>Intermediate acting agents become longer acting</a:t>
            </a:r>
          </a:p>
          <a:p>
            <a:pPr>
              <a:lnSpc>
                <a:spcPct val="150000"/>
              </a:lnSpc>
            </a:pPr>
            <a:endParaRPr lang="en-IN" sz="1200" dirty="0"/>
          </a:p>
          <a:p>
            <a:pPr>
              <a:lnSpc>
                <a:spcPct val="150000"/>
              </a:lnSpc>
            </a:pPr>
            <a:r>
              <a:rPr lang="en-IN" sz="2400" u="sng" dirty="0"/>
              <a:t>Atracurium and cisatracurium</a:t>
            </a:r>
            <a:endParaRPr lang="en-IN" sz="2400" dirty="0"/>
          </a:p>
          <a:p>
            <a:pPr>
              <a:lnSpc>
                <a:spcPct val="150000"/>
              </a:lnSpc>
            </a:pPr>
            <a:endParaRPr lang="en-IN" sz="1100" dirty="0"/>
          </a:p>
          <a:p>
            <a:pPr>
              <a:lnSpc>
                <a:spcPct val="150000"/>
              </a:lnSpc>
            </a:pPr>
            <a:r>
              <a:rPr lang="en-IN" sz="2400" dirty="0"/>
              <a:t>Dose of anticholinesterases: reduced accordingly</a:t>
            </a:r>
          </a:p>
          <a:p>
            <a:pPr>
              <a:lnSpc>
                <a:spcPct val="150000"/>
              </a:lnSpc>
            </a:pPr>
            <a:r>
              <a:rPr lang="en-US" sz="2400" dirty="0"/>
              <a:t>Neostigmine reversal may be ineffective or prolonged</a:t>
            </a:r>
          </a:p>
          <a:p>
            <a:pPr>
              <a:lnSpc>
                <a:spcPct val="150000"/>
              </a:lnSpc>
            </a:pPr>
            <a:r>
              <a:rPr lang="en-US" sz="2400" dirty="0"/>
              <a:t> Standard doses of sugammadex required</a:t>
            </a:r>
          </a:p>
          <a:p>
            <a:pPr>
              <a:lnSpc>
                <a:spcPct val="150000"/>
              </a:lnSpc>
            </a:pPr>
            <a:endParaRPr lang="en-US" sz="2400" dirty="0"/>
          </a:p>
          <a:p>
            <a:pPr>
              <a:lnSpc>
                <a:spcPct val="150000"/>
              </a:lnSpc>
            </a:pPr>
            <a:endParaRPr lang="en-US" sz="2400" dirty="0"/>
          </a:p>
        </p:txBody>
      </p:sp>
    </p:spTree>
    <p:extLst>
      <p:ext uri="{BB962C8B-B14F-4D97-AF65-F5344CB8AC3E}">
        <p14:creationId xmlns:p14="http://schemas.microsoft.com/office/powerpoint/2010/main" xmlns="" val="5837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Regional Anaesthesia</a:t>
            </a:r>
            <a:endParaRPr lang="en-US" sz="4000" dirty="0"/>
          </a:p>
        </p:txBody>
      </p:sp>
      <p:sp>
        <p:nvSpPr>
          <p:cNvPr id="3" name="Content Placeholder 2"/>
          <p:cNvSpPr>
            <a:spLocks noGrp="1"/>
          </p:cNvSpPr>
          <p:nvPr>
            <p:ph idx="1"/>
          </p:nvPr>
        </p:nvSpPr>
        <p:spPr>
          <a:xfrm>
            <a:off x="457200" y="1828800"/>
            <a:ext cx="8229600" cy="4525963"/>
          </a:xfrm>
          <a:ln>
            <a:noFill/>
          </a:ln>
        </p:spPr>
        <p:txBody>
          <a:bodyPr>
            <a:normAutofit lnSpcReduction="10000"/>
          </a:bodyPr>
          <a:lstStyle/>
          <a:p>
            <a:pPr marL="0" indent="0">
              <a:buNone/>
            </a:pPr>
            <a:r>
              <a:rPr lang="en-US" sz="2400" b="1" dirty="0"/>
              <a:t>      </a:t>
            </a:r>
            <a:r>
              <a:rPr lang="en-US" sz="2400" b="1" u="sng" dirty="0"/>
              <a:t>Disadvantages:</a:t>
            </a:r>
          </a:p>
          <a:p>
            <a:endParaRPr lang="en-IN" sz="1100" b="1" dirty="0">
              <a:solidFill>
                <a:srgbClr val="FF0000"/>
              </a:solidFill>
              <a:sym typeface="Symbol"/>
            </a:endParaRPr>
          </a:p>
          <a:p>
            <a:r>
              <a:rPr lang="en-IN" sz="2400" b="1" dirty="0">
                <a:solidFill>
                  <a:srgbClr val="FF0000"/>
                </a:solidFill>
                <a:sym typeface="Symbol"/>
              </a:rPr>
              <a:t> </a:t>
            </a:r>
            <a:r>
              <a:rPr lang="en-IN" sz="2400" dirty="0"/>
              <a:t>sensitivity to LAs</a:t>
            </a:r>
          </a:p>
          <a:p>
            <a:r>
              <a:rPr lang="en-IN" sz="2400" b="1" dirty="0">
                <a:solidFill>
                  <a:srgbClr val="FF0000"/>
                </a:solidFill>
                <a:sym typeface="Symbol"/>
              </a:rPr>
              <a:t> </a:t>
            </a:r>
            <a:r>
              <a:rPr lang="en-IN" sz="2400" dirty="0"/>
              <a:t>risk of persistent numbness, nerve palsies</a:t>
            </a:r>
          </a:p>
          <a:p>
            <a:r>
              <a:rPr lang="en-IN" sz="2400" b="1" dirty="0">
                <a:solidFill>
                  <a:srgbClr val="FF0000"/>
                </a:solidFill>
                <a:sym typeface="Symbol"/>
              </a:rPr>
              <a:t> </a:t>
            </a:r>
            <a:r>
              <a:rPr lang="en-IN" sz="2400" dirty="0"/>
              <a:t>duration of block, higher level of block</a:t>
            </a:r>
          </a:p>
          <a:p>
            <a:r>
              <a:rPr lang="en-IN" sz="2400" b="1" dirty="0">
                <a:solidFill>
                  <a:srgbClr val="FF0000"/>
                </a:solidFill>
                <a:sym typeface="Symbol"/>
              </a:rPr>
              <a:t> </a:t>
            </a:r>
            <a:r>
              <a:rPr lang="en-IN" sz="2400" dirty="0"/>
              <a:t> degree of hypotension &amp; bradycardia </a:t>
            </a:r>
          </a:p>
          <a:p>
            <a:pPr marL="0" indent="0">
              <a:buNone/>
            </a:pPr>
            <a:endParaRPr lang="en-IN" sz="2400" dirty="0"/>
          </a:p>
          <a:p>
            <a:r>
              <a:rPr lang="en-IN" sz="2400" b="1" u="sng" dirty="0"/>
              <a:t>Advantages</a:t>
            </a:r>
            <a:r>
              <a:rPr lang="en-IN" sz="2400" b="1" dirty="0"/>
              <a:t>:</a:t>
            </a:r>
            <a:r>
              <a:rPr lang="en-IN" sz="2400" b="1" u="sng" dirty="0"/>
              <a:t> </a:t>
            </a:r>
          </a:p>
          <a:p>
            <a:pPr marL="0" indent="0">
              <a:buNone/>
            </a:pPr>
            <a:r>
              <a:rPr lang="en-IN" sz="2400" dirty="0"/>
              <a:t>     Analgesia, Airway</a:t>
            </a:r>
          </a:p>
          <a:p>
            <a:pPr marL="0" indent="0">
              <a:buNone/>
            </a:pPr>
            <a:r>
              <a:rPr lang="en-IN" sz="2400" dirty="0"/>
              <a:t>     Cardiac, pulmonary &amp; renal outcomes </a:t>
            </a:r>
          </a:p>
          <a:p>
            <a:pPr marL="0" indent="0">
              <a:buNone/>
            </a:pPr>
            <a:r>
              <a:rPr lang="en-IN" sz="2400" dirty="0"/>
              <a:t>     Decreased incidence of thromboembolism</a:t>
            </a:r>
            <a:endParaRPr lang="en-US" sz="2400" dirty="0"/>
          </a:p>
          <a:p>
            <a:endParaRPr lang="en-US" sz="2400" dirty="0"/>
          </a:p>
        </p:txBody>
      </p:sp>
      <p:sp>
        <p:nvSpPr>
          <p:cNvPr id="4" name="Rectangle 3"/>
          <p:cNvSpPr/>
          <p:nvPr/>
        </p:nvSpPr>
        <p:spPr>
          <a:xfrm>
            <a:off x="3581400" y="1600200"/>
            <a:ext cx="5334000" cy="115416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300" dirty="0"/>
              <a:t>-DIFFICULT POSITIONING</a:t>
            </a:r>
          </a:p>
          <a:p>
            <a:r>
              <a:rPr lang="en-US" sz="2300" dirty="0"/>
              <a:t>-DIFFICULT SPINAL DUE TO CALCIFICATION</a:t>
            </a:r>
          </a:p>
          <a:p>
            <a:r>
              <a:rPr lang="en-US" sz="2300" dirty="0"/>
              <a:t>-USG</a:t>
            </a:r>
          </a:p>
        </p:txBody>
      </p:sp>
    </p:spTree>
    <p:extLst>
      <p:ext uri="{BB962C8B-B14F-4D97-AF65-F5344CB8AC3E}">
        <p14:creationId xmlns:p14="http://schemas.microsoft.com/office/powerpoint/2010/main" xmlns="" val="352715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Fluid Requirements</a:t>
            </a:r>
          </a:p>
        </p:txBody>
      </p:sp>
      <p:sp>
        <p:nvSpPr>
          <p:cNvPr id="3" name="Content Placeholder 2"/>
          <p:cNvSpPr>
            <a:spLocks noGrp="1"/>
          </p:cNvSpPr>
          <p:nvPr>
            <p:ph idx="1"/>
          </p:nvPr>
        </p:nvSpPr>
        <p:spPr>
          <a:ln>
            <a:solidFill>
              <a:schemeClr val="tx1">
                <a:alpha val="38000"/>
              </a:schemeClr>
            </a:solidFill>
          </a:ln>
        </p:spPr>
        <p:txBody>
          <a:bodyPr>
            <a:normAutofit/>
          </a:bodyPr>
          <a:lstStyle/>
          <a:p>
            <a:endParaRPr lang="en-IN" sz="2400" dirty="0"/>
          </a:p>
        </p:txBody>
      </p:sp>
      <p:graphicFrame>
        <p:nvGraphicFramePr>
          <p:cNvPr id="4" name="Content Placeholder 3"/>
          <p:cNvGraphicFramePr>
            <a:graphicFrameLocks/>
          </p:cNvGraphicFramePr>
          <p:nvPr>
            <p:extLst>
              <p:ext uri="{D42A27DB-BD31-4B8C-83A1-F6EECF244321}">
                <p14:modId xmlns:p14="http://schemas.microsoft.com/office/powerpoint/2010/main" xmlns="" val="1666386162"/>
              </p:ext>
            </p:extLst>
          </p:nvPr>
        </p:nvGraphicFramePr>
        <p:xfrm>
          <a:off x="304800" y="1597563"/>
          <a:ext cx="4114800" cy="4985799"/>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xmlns="" val="20000"/>
                    </a:ext>
                  </a:extLst>
                </a:gridCol>
              </a:tblGrid>
              <a:tr h="505239">
                <a:tc>
                  <a:txBody>
                    <a:bodyPr/>
                    <a:lstStyle/>
                    <a:p>
                      <a:pPr algn="ctr"/>
                      <a:r>
                        <a:rPr lang="en-US" sz="2400" dirty="0"/>
                        <a:t>Dehydration</a:t>
                      </a:r>
                    </a:p>
                  </a:txBody>
                  <a:tcPr/>
                </a:tc>
                <a:extLst>
                  <a:ext uri="{0D108BD9-81ED-4DB2-BD59-A6C34878D82A}">
                    <a16:rowId xmlns:a16="http://schemas.microsoft.com/office/drawing/2014/main" xmlns="" val="10000"/>
                  </a:ext>
                </a:extLst>
              </a:tr>
              <a:tr h="4142961">
                <a:tc>
                  <a:txBody>
                    <a:bodyPr/>
                    <a:lstStyle/>
                    <a:p>
                      <a:pPr marL="457200" indent="-457200">
                        <a:buAutoNum type="arabicPeriod"/>
                      </a:pPr>
                      <a:r>
                        <a:rPr lang="en-IN" sz="2400" baseline="0" dirty="0"/>
                        <a:t>I</a:t>
                      </a:r>
                      <a:r>
                        <a:rPr lang="en-IN" sz="2400" dirty="0"/>
                        <a:t>llness, diuretics, fasting, lack of thirst response</a:t>
                      </a:r>
                    </a:p>
                    <a:p>
                      <a:pPr marL="457200" indent="-457200">
                        <a:buAutoNum type="arabicPeriod"/>
                      </a:pPr>
                      <a:endParaRPr lang="en-IN" sz="2400" dirty="0"/>
                    </a:p>
                    <a:p>
                      <a:pPr marL="457200" indent="-457200">
                        <a:buAutoNum type="arabicPeriod"/>
                      </a:pPr>
                      <a:r>
                        <a:rPr lang="en-IN" sz="2400" b="1" dirty="0">
                          <a:solidFill>
                            <a:srgbClr val="FF0000"/>
                          </a:solidFill>
                          <a:sym typeface="Symbol"/>
                        </a:rPr>
                        <a:t> </a:t>
                      </a:r>
                      <a:r>
                        <a:rPr lang="en-IN" sz="2400" dirty="0"/>
                        <a:t>Liberal oral intake: fluids up to 2-3 hours preoperatively</a:t>
                      </a:r>
                    </a:p>
                    <a:p>
                      <a:pPr marL="457200" indent="-457200">
                        <a:buAutoNum type="arabicPeriod"/>
                      </a:pPr>
                      <a:endParaRPr lang="en-IN" sz="2400" dirty="0"/>
                    </a:p>
                    <a:p>
                      <a:pPr marL="457200" indent="-457200">
                        <a:buAutoNum type="arabicPeriod"/>
                      </a:pPr>
                      <a:r>
                        <a:rPr lang="en-IN" sz="2400" dirty="0"/>
                        <a:t>Induction: sudden hypotension</a:t>
                      </a:r>
                    </a:p>
                    <a:p>
                      <a:pPr marL="0" indent="0">
                        <a:buNone/>
                      </a:pPr>
                      <a:r>
                        <a:rPr lang="en-IN" sz="2400" dirty="0"/>
                        <a:t>     </a:t>
                      </a:r>
                      <a:r>
                        <a:rPr lang="en-IN" sz="2400" b="1" dirty="0">
                          <a:solidFill>
                            <a:srgbClr val="FF0000"/>
                          </a:solidFill>
                          <a:sym typeface="Symbol"/>
                        </a:rPr>
                        <a:t></a:t>
                      </a:r>
                      <a:r>
                        <a:rPr lang="en-IN" sz="2400" dirty="0"/>
                        <a:t>  Withhold Diuretic + </a:t>
                      </a:r>
                    </a:p>
                    <a:p>
                      <a:pPr marL="0" indent="0">
                        <a:buNone/>
                      </a:pPr>
                      <a:r>
                        <a:rPr lang="en-IN" sz="2400" dirty="0"/>
                        <a:t>     </a:t>
                      </a:r>
                      <a:r>
                        <a:rPr lang="en-IN" sz="2400" b="1" dirty="0">
                          <a:solidFill>
                            <a:srgbClr val="FF0000"/>
                          </a:solidFill>
                          <a:sym typeface="Symbol"/>
                        </a:rPr>
                        <a:t></a:t>
                      </a:r>
                      <a:r>
                        <a:rPr lang="en-IN" sz="2400" dirty="0"/>
                        <a:t>  adequate maintenance  </a:t>
                      </a:r>
                    </a:p>
                    <a:p>
                      <a:pPr marL="0" indent="0">
                        <a:buNone/>
                      </a:pPr>
                      <a:r>
                        <a:rPr lang="en-IN" sz="2400" dirty="0"/>
                        <a:t>         fluid </a:t>
                      </a:r>
                      <a:endParaRPr lang="en-US" sz="2400" dirty="0"/>
                    </a:p>
                  </a:txBody>
                  <a:tcPr/>
                </a:tc>
                <a:extLst>
                  <a:ext uri="{0D108BD9-81ED-4DB2-BD59-A6C34878D82A}">
                    <a16:rowId xmlns:a16="http://schemas.microsoft.com/office/drawing/2014/main" xmlns="" val="10001"/>
                  </a:ext>
                </a:extLst>
              </a:tr>
            </a:tbl>
          </a:graphicData>
        </a:graphic>
      </p:graphicFrame>
      <p:graphicFrame>
        <p:nvGraphicFramePr>
          <p:cNvPr id="5" name="Content Placeholder 3">
            <a:extLst>
              <a:ext uri="{FF2B5EF4-FFF2-40B4-BE49-F238E27FC236}">
                <a16:creationId xmlns:a16="http://schemas.microsoft.com/office/drawing/2014/main" xmlns="" id="{CAF1F73E-FEE1-B348-A70A-A18866D16865}"/>
              </a:ext>
            </a:extLst>
          </p:cNvPr>
          <p:cNvGraphicFramePr>
            <a:graphicFrameLocks/>
          </p:cNvGraphicFramePr>
          <p:nvPr>
            <p:extLst>
              <p:ext uri="{D42A27DB-BD31-4B8C-83A1-F6EECF244321}">
                <p14:modId xmlns:p14="http://schemas.microsoft.com/office/powerpoint/2010/main" xmlns="" val="1494170007"/>
              </p:ext>
            </p:extLst>
          </p:nvPr>
        </p:nvGraphicFramePr>
        <p:xfrm>
          <a:off x="4594485" y="1660525"/>
          <a:ext cx="4114800" cy="4802919"/>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xmlns="" val="20001"/>
                    </a:ext>
                  </a:extLst>
                </a:gridCol>
              </a:tblGrid>
              <a:tr h="505239">
                <a:tc>
                  <a:txBody>
                    <a:bodyPr/>
                    <a:lstStyle/>
                    <a:p>
                      <a:pPr algn="ctr"/>
                      <a:r>
                        <a:rPr lang="en-US" sz="2400" dirty="0"/>
                        <a:t>Over-hydration</a:t>
                      </a:r>
                    </a:p>
                  </a:txBody>
                  <a:tcPr/>
                </a:tc>
                <a:extLst>
                  <a:ext uri="{0D108BD9-81ED-4DB2-BD59-A6C34878D82A}">
                    <a16:rowId xmlns:a16="http://schemas.microsoft.com/office/drawing/2014/main" xmlns="" val="10000"/>
                  </a:ext>
                </a:extLst>
              </a:tr>
              <a:tr h="4142961">
                <a:tc>
                  <a:txBody>
                    <a:bodyPr/>
                    <a:lstStyle/>
                    <a:p>
                      <a:r>
                        <a:rPr lang="en-IN" sz="2400" b="1" dirty="0"/>
                        <a:t> </a:t>
                      </a:r>
                      <a:r>
                        <a:rPr lang="en-IN" sz="2400" b="0" dirty="0"/>
                        <a:t>1. E</a:t>
                      </a:r>
                      <a:r>
                        <a:rPr lang="en-IN" sz="2400" dirty="0"/>
                        <a:t>sp. with compromised  </a:t>
                      </a:r>
                      <a:r>
                        <a:rPr lang="en-IN" sz="2400" baseline="0" dirty="0"/>
                        <a:t>  </a:t>
                      </a:r>
                    </a:p>
                    <a:p>
                      <a:r>
                        <a:rPr lang="en-IN" sz="2400" baseline="0" dirty="0"/>
                        <a:t>      </a:t>
                      </a:r>
                      <a:r>
                        <a:rPr lang="en-IN" sz="2400" dirty="0"/>
                        <a:t>heart - systolic failure</a:t>
                      </a:r>
                    </a:p>
                    <a:p>
                      <a:endParaRPr lang="en-IN" sz="2400" dirty="0"/>
                    </a:p>
                    <a:p>
                      <a:pPr marL="342900" indent="-342900">
                        <a:buFontTx/>
                        <a:buChar char="-"/>
                      </a:pPr>
                      <a:r>
                        <a:rPr lang="en-IN" sz="2400" dirty="0"/>
                        <a:t>poor organ perfusion &amp; </a:t>
                      </a:r>
                    </a:p>
                    <a:p>
                      <a:pPr marL="342900" indent="-342900">
                        <a:buFontTx/>
                        <a:buChar char="-"/>
                      </a:pPr>
                      <a:endParaRPr lang="en-IN" sz="2400" dirty="0"/>
                    </a:p>
                    <a:p>
                      <a:pPr marL="342900" indent="-342900">
                        <a:buFontTx/>
                        <a:buChar char="-"/>
                      </a:pPr>
                      <a:r>
                        <a:rPr lang="en-IN" sz="2400" b="1" u="sng" dirty="0">
                          <a:solidFill>
                            <a:srgbClr val="FF0000"/>
                          </a:solidFill>
                          <a:sym typeface="Symbol"/>
                        </a:rPr>
                        <a:t></a:t>
                      </a:r>
                      <a:r>
                        <a:rPr lang="en-IN" sz="2400" dirty="0"/>
                        <a:t> GFR</a:t>
                      </a:r>
                    </a:p>
                    <a:p>
                      <a:endParaRPr lang="en-IN" sz="2400" dirty="0"/>
                    </a:p>
                    <a:p>
                      <a:r>
                        <a:rPr lang="en-IN" sz="2400" dirty="0"/>
                        <a:t>2.</a:t>
                      </a:r>
                      <a:r>
                        <a:rPr lang="en-IN" sz="2400" baseline="0" dirty="0"/>
                        <a:t> </a:t>
                      </a:r>
                      <a:r>
                        <a:rPr lang="en-IN" sz="2400" dirty="0"/>
                        <a:t>Large fluid shifts or blood  </a:t>
                      </a:r>
                    </a:p>
                    <a:p>
                      <a:r>
                        <a:rPr lang="en-IN" sz="2400" dirty="0"/>
                        <a:t>     loss: </a:t>
                      </a:r>
                    </a:p>
                    <a:p>
                      <a:endParaRPr lang="en-IN" sz="1200" dirty="0"/>
                    </a:p>
                    <a:p>
                      <a:r>
                        <a:rPr lang="en-IN" sz="2400" b="1" dirty="0">
                          <a:solidFill>
                            <a:srgbClr val="FF0000"/>
                          </a:solidFill>
                          <a:sym typeface="Symbol"/>
                        </a:rPr>
                        <a:t> </a:t>
                      </a:r>
                      <a:r>
                        <a:rPr lang="en-IN" sz="2400" dirty="0"/>
                        <a:t>CVP:   betw.   8 - 10 mm Hg  </a:t>
                      </a:r>
                    </a:p>
                    <a:p>
                      <a:r>
                        <a:rPr lang="en-IN" sz="2400" b="1" dirty="0">
                          <a:solidFill>
                            <a:srgbClr val="FF0000"/>
                          </a:solidFill>
                          <a:sym typeface="Symbol"/>
                        </a:rPr>
                        <a:t> </a:t>
                      </a:r>
                      <a:r>
                        <a:rPr lang="en-IN" sz="2400" dirty="0"/>
                        <a:t>P A P: betw. 14 -18  mm Hg </a:t>
                      </a:r>
                      <a:endParaRPr lang="en-US" sz="2400"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223703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Post-operative Management</a:t>
            </a:r>
            <a:endParaRPr lang="en-US" sz="4000" dirty="0"/>
          </a:p>
        </p:txBody>
      </p:sp>
      <p:sp>
        <p:nvSpPr>
          <p:cNvPr id="3" name="Content Placeholder 2"/>
          <p:cNvSpPr>
            <a:spLocks noGrp="1"/>
          </p:cNvSpPr>
          <p:nvPr>
            <p:ph idx="1"/>
          </p:nvPr>
        </p:nvSpPr>
        <p:spPr>
          <a:xfrm>
            <a:off x="457200" y="1417638"/>
            <a:ext cx="8229600" cy="4525963"/>
          </a:xfrm>
          <a:ln>
            <a:noFill/>
          </a:ln>
        </p:spPr>
        <p:txBody>
          <a:bodyPr>
            <a:noAutofit/>
          </a:bodyPr>
          <a:lstStyle/>
          <a:p>
            <a:pPr>
              <a:lnSpc>
                <a:spcPct val="150000"/>
              </a:lnSpc>
            </a:pPr>
            <a:r>
              <a:rPr lang="en-IN" sz="2400" u="sng" dirty="0"/>
              <a:t>Prone to respiratory Complications</a:t>
            </a:r>
            <a:endParaRPr lang="en-IN" sz="2400" b="1" dirty="0">
              <a:solidFill>
                <a:srgbClr val="FF0000"/>
              </a:solidFill>
              <a:sym typeface="Symbol"/>
            </a:endParaRPr>
          </a:p>
          <a:p>
            <a:pPr>
              <a:lnSpc>
                <a:spcPct val="150000"/>
              </a:lnSpc>
            </a:pPr>
            <a:r>
              <a:rPr lang="en-IN" sz="2400" b="1" dirty="0">
                <a:solidFill>
                  <a:srgbClr val="FF0000"/>
                </a:solidFill>
                <a:sym typeface="Symbol"/>
              </a:rPr>
              <a:t>  </a:t>
            </a:r>
            <a:r>
              <a:rPr lang="en-IN" sz="2400" dirty="0"/>
              <a:t>incidence of post-op morbidity &amp; mortality</a:t>
            </a:r>
            <a:endParaRPr lang="en-IN" sz="2400" u="sng" dirty="0"/>
          </a:p>
          <a:p>
            <a:pPr>
              <a:lnSpc>
                <a:spcPct val="150000"/>
              </a:lnSpc>
            </a:pPr>
            <a:r>
              <a:rPr lang="en-IN" sz="2400" b="1" dirty="0"/>
              <a:t>Pain</a:t>
            </a:r>
            <a:r>
              <a:rPr lang="en-IN" sz="2400" dirty="0"/>
              <a:t>:</a:t>
            </a:r>
          </a:p>
          <a:p>
            <a:pPr marL="0" indent="0">
              <a:buNone/>
            </a:pPr>
            <a:r>
              <a:rPr lang="en-IN" sz="2400" dirty="0"/>
              <a:t>  - Remifentanil &amp; Fentanyl – 50% reduction dose</a:t>
            </a:r>
          </a:p>
          <a:p>
            <a:pPr marL="0" indent="0">
              <a:buNone/>
            </a:pPr>
            <a:r>
              <a:rPr lang="en-IN" sz="2400" dirty="0"/>
              <a:t>  - Intermittent boluses or PCA parenterally or CNBs</a:t>
            </a:r>
          </a:p>
          <a:p>
            <a:pPr marL="0" indent="0">
              <a:buNone/>
            </a:pPr>
            <a:r>
              <a:rPr lang="en-IN" sz="2400" dirty="0"/>
              <a:t>     ➡ reduce stress response to surgery &amp; early ambulation</a:t>
            </a:r>
          </a:p>
          <a:p>
            <a:pPr marL="0" indent="0">
              <a:buNone/>
            </a:pPr>
            <a:r>
              <a:rPr lang="en-IN" sz="2400" dirty="0"/>
              <a:t>  -</a:t>
            </a:r>
            <a:r>
              <a:rPr lang="en-IN" sz="2400" b="1" dirty="0"/>
              <a:t> NSAIDs:</a:t>
            </a:r>
            <a:r>
              <a:rPr lang="en-IN" sz="2400" dirty="0"/>
              <a:t> </a:t>
            </a:r>
          </a:p>
          <a:p>
            <a:pPr marL="0" indent="0">
              <a:buNone/>
            </a:pPr>
            <a:r>
              <a:rPr lang="en-IN" sz="2400" dirty="0"/>
              <a:t>      Reduced doses-gastritis </a:t>
            </a:r>
          </a:p>
          <a:p>
            <a:pPr marL="0" indent="0">
              <a:buNone/>
            </a:pPr>
            <a:r>
              <a:rPr lang="en-IN" sz="2400" dirty="0"/>
              <a:t>      Pre-op deranged renal functions </a:t>
            </a:r>
            <a:endParaRPr lang="en-US" sz="2400" dirty="0"/>
          </a:p>
        </p:txBody>
      </p:sp>
    </p:spTree>
    <p:extLst>
      <p:ext uri="{BB962C8B-B14F-4D97-AF65-F5344CB8AC3E}">
        <p14:creationId xmlns:p14="http://schemas.microsoft.com/office/powerpoint/2010/main" xmlns="" val="38255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a:t>Post Op Pain Management</a:t>
            </a:r>
            <a:endParaRPr lang="en-US" sz="3600" dirty="0"/>
          </a:p>
        </p:txBody>
      </p:sp>
      <p:sp>
        <p:nvSpPr>
          <p:cNvPr id="3" name="Content Placeholder 2"/>
          <p:cNvSpPr>
            <a:spLocks noGrp="1"/>
          </p:cNvSpPr>
          <p:nvPr>
            <p:ph idx="1"/>
          </p:nvPr>
        </p:nvSpPr>
        <p:spPr>
          <a:ln>
            <a:noFill/>
          </a:ln>
        </p:spPr>
        <p:txBody>
          <a:bodyPr>
            <a:noAutofit/>
          </a:bodyPr>
          <a:lstStyle/>
          <a:p>
            <a:r>
              <a:rPr lang="en-IN" sz="2400" b="1" dirty="0"/>
              <a:t>Opioids </a:t>
            </a:r>
            <a:r>
              <a:rPr lang="en-IN" sz="2400" dirty="0"/>
              <a:t>: Sensitivity &amp; depression-short acting drugs</a:t>
            </a:r>
            <a:endParaRPr lang="en-US" sz="2400" dirty="0"/>
          </a:p>
          <a:p>
            <a:endParaRPr lang="en-IN" sz="1200" dirty="0"/>
          </a:p>
          <a:p>
            <a:pPr marL="0" indent="0">
              <a:buNone/>
            </a:pPr>
            <a:r>
              <a:rPr lang="en-IN" sz="2400" dirty="0"/>
              <a:t>  - Remifentanil &amp; Fentanyl – 50% reduction dose</a:t>
            </a:r>
          </a:p>
          <a:p>
            <a:pPr marL="0" indent="0">
              <a:buNone/>
            </a:pPr>
            <a:r>
              <a:rPr lang="en-IN" sz="2400" dirty="0"/>
              <a:t>  - Intermittent boluses or PCA parenterally or CNBs</a:t>
            </a:r>
          </a:p>
          <a:p>
            <a:pPr marL="0" indent="0">
              <a:buNone/>
            </a:pPr>
            <a:r>
              <a:rPr lang="en-IN" sz="2400" dirty="0"/>
              <a:t>     ➡ reduce stress response to surgery &amp; early ambulation</a:t>
            </a:r>
          </a:p>
          <a:p>
            <a:pPr marL="0" indent="0">
              <a:buNone/>
            </a:pPr>
            <a:endParaRPr lang="en-IN" sz="2400" b="1" dirty="0"/>
          </a:p>
          <a:p>
            <a:r>
              <a:rPr lang="en-IN" sz="2400" b="1" dirty="0"/>
              <a:t>NSAIDs: </a:t>
            </a:r>
          </a:p>
          <a:p>
            <a:pPr marL="0" indent="0">
              <a:buNone/>
            </a:pPr>
            <a:r>
              <a:rPr lang="en-IN" sz="2400" b="1" dirty="0"/>
              <a:t>      </a:t>
            </a:r>
            <a:r>
              <a:rPr lang="en-IN" sz="2400" dirty="0"/>
              <a:t>1</a:t>
            </a:r>
            <a:r>
              <a:rPr lang="en-IN" sz="2400" b="1" dirty="0"/>
              <a:t>. </a:t>
            </a:r>
            <a:r>
              <a:rPr lang="en-IN" sz="2400" dirty="0"/>
              <a:t>reduced doses-gastritis, acute renal failure</a:t>
            </a:r>
          </a:p>
          <a:p>
            <a:pPr marL="0" indent="0">
              <a:buNone/>
            </a:pPr>
            <a:r>
              <a:rPr lang="en-IN" sz="2400" dirty="0"/>
              <a:t>      2. Avoided in elderly patients </a:t>
            </a:r>
          </a:p>
          <a:p>
            <a:pPr marL="0" indent="0">
              <a:buNone/>
            </a:pPr>
            <a:r>
              <a:rPr lang="en-IN" sz="2400" dirty="0"/>
              <a:t>        - with pre-op deranged renal functions or </a:t>
            </a:r>
          </a:p>
          <a:p>
            <a:pPr marL="0" indent="0">
              <a:buNone/>
            </a:pPr>
            <a:r>
              <a:rPr lang="en-IN" sz="2400" dirty="0"/>
              <a:t>       -  if the patient is hypovolemic</a:t>
            </a:r>
          </a:p>
          <a:p>
            <a:endParaRPr lang="en-US" sz="2400" dirty="0"/>
          </a:p>
        </p:txBody>
      </p:sp>
    </p:spTree>
    <p:extLst>
      <p:ext uri="{BB962C8B-B14F-4D97-AF65-F5344CB8AC3E}">
        <p14:creationId xmlns:p14="http://schemas.microsoft.com/office/powerpoint/2010/main" xmlns="" val="3382987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IN" sz="4000" b="1" dirty="0"/>
              <a:t>Summary</a:t>
            </a:r>
            <a:endParaRPr lang="en-US" sz="4000" dirty="0"/>
          </a:p>
        </p:txBody>
      </p:sp>
      <p:sp>
        <p:nvSpPr>
          <p:cNvPr id="3" name="Content Placeholder 2"/>
          <p:cNvSpPr>
            <a:spLocks noGrp="1"/>
          </p:cNvSpPr>
          <p:nvPr>
            <p:ph idx="1"/>
          </p:nvPr>
        </p:nvSpPr>
        <p:spPr>
          <a:ln>
            <a:solidFill>
              <a:schemeClr val="tx1">
                <a:alpha val="30000"/>
              </a:schemeClr>
            </a:solidFill>
          </a:ln>
        </p:spPr>
        <p:txBody>
          <a:bodyPr>
            <a:normAutofit/>
          </a:bodyPr>
          <a:lstStyle/>
          <a:p>
            <a:pPr>
              <a:lnSpc>
                <a:spcPct val="150000"/>
              </a:lnSpc>
            </a:pPr>
            <a:r>
              <a:rPr lang="en-IN" sz="2400" dirty="0"/>
              <a:t>Progressive loss of function in all organ systems </a:t>
            </a:r>
          </a:p>
          <a:p>
            <a:pPr>
              <a:lnSpc>
                <a:spcPct val="150000"/>
              </a:lnSpc>
            </a:pPr>
            <a:r>
              <a:rPr lang="en-IN" sz="2400" dirty="0"/>
              <a:t>Sarcopaenia, Frailty</a:t>
            </a:r>
          </a:p>
          <a:p>
            <a:pPr>
              <a:lnSpc>
                <a:spcPct val="150000"/>
              </a:lnSpc>
            </a:pPr>
            <a:r>
              <a:rPr lang="en-IN" sz="2400" dirty="0"/>
              <a:t>POCD </a:t>
            </a:r>
          </a:p>
          <a:p>
            <a:pPr>
              <a:lnSpc>
                <a:spcPct val="150000"/>
              </a:lnSpc>
            </a:pPr>
            <a:r>
              <a:rPr lang="en-IN" sz="2400" dirty="0"/>
              <a:t>CP </a:t>
            </a:r>
            <a:r>
              <a:rPr lang="en-IN" sz="2400" dirty="0" err="1"/>
              <a:t>morbids</a:t>
            </a:r>
            <a:endParaRPr lang="en-IN" sz="2400" dirty="0"/>
          </a:p>
          <a:p>
            <a:pPr>
              <a:lnSpc>
                <a:spcPct val="150000"/>
              </a:lnSpc>
            </a:pPr>
            <a:r>
              <a:rPr lang="en-IN" sz="2400" dirty="0"/>
              <a:t>Pharmacological changes</a:t>
            </a:r>
          </a:p>
          <a:p>
            <a:pPr>
              <a:lnSpc>
                <a:spcPct val="150000"/>
              </a:lnSpc>
            </a:pPr>
            <a:r>
              <a:rPr lang="en-IN" sz="2400" dirty="0"/>
              <a:t>Comprehensive Geriatric Assessment (CGA)</a:t>
            </a:r>
          </a:p>
          <a:p>
            <a:pPr>
              <a:lnSpc>
                <a:spcPct val="150000"/>
              </a:lnSpc>
            </a:pPr>
            <a:r>
              <a:rPr lang="en-IN" sz="2400" dirty="0"/>
              <a:t>REAL Balanced Anaesthesia!</a:t>
            </a:r>
            <a:endParaRPr lang="en-US" sz="2400" dirty="0"/>
          </a:p>
          <a:p>
            <a:pPr>
              <a:lnSpc>
                <a:spcPct val="150000"/>
              </a:lnSpc>
            </a:pPr>
            <a:endParaRPr lang="en-US" sz="2400" dirty="0"/>
          </a:p>
        </p:txBody>
      </p:sp>
      <p:pic>
        <p:nvPicPr>
          <p:cNvPr id="5" name="Picture 2" descr="http://t2.gstatic.com/images?q=tbn:ANd9GcQd-QDcvJAHmk0wnQX2cukfUlKUc86RTg4LwJygoK4IxopeyJ8v"/>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9800" y="2482384"/>
            <a:ext cx="2514600" cy="189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2744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References</a:t>
            </a:r>
            <a:endParaRPr lang="en-US" dirty="0"/>
          </a:p>
        </p:txBody>
      </p:sp>
      <p:sp>
        <p:nvSpPr>
          <p:cNvPr id="3" name="Content Placeholder 2"/>
          <p:cNvSpPr>
            <a:spLocks noGrp="1"/>
          </p:cNvSpPr>
          <p:nvPr>
            <p:ph idx="1"/>
          </p:nvPr>
        </p:nvSpPr>
        <p:spPr>
          <a:ln>
            <a:solidFill>
              <a:schemeClr val="tx1"/>
            </a:solidFill>
          </a:ln>
        </p:spPr>
        <p:txBody>
          <a:bodyPr>
            <a:normAutofit fontScale="55000" lnSpcReduction="20000"/>
          </a:bodyPr>
          <a:lstStyle/>
          <a:p>
            <a:pPr marL="514350" lvl="0" indent="-514350">
              <a:buFont typeface="+mj-lt"/>
              <a:buAutoNum type="arabicPeriod"/>
            </a:pPr>
            <a:r>
              <a:rPr lang="en-IN" dirty="0"/>
              <a:t>Paul F. White, Lisa M. White, Terri Monk, Jan </a:t>
            </a:r>
            <a:r>
              <a:rPr lang="en-IN" dirty="0" err="1"/>
              <a:t>Jakobsson</a:t>
            </a:r>
            <a:r>
              <a:rPr lang="en-IN" dirty="0"/>
              <a:t>, Johan Raeder, Michael F. </a:t>
            </a:r>
            <a:r>
              <a:rPr lang="en-IN" dirty="0" err="1"/>
              <a:t>Mulroy</a:t>
            </a:r>
            <a:r>
              <a:rPr lang="en-IN" dirty="0"/>
              <a:t> et al. Perioperative Care for the Older Outpatient Undergoing Ambulatory Surgery. </a:t>
            </a:r>
            <a:r>
              <a:rPr lang="en-IN" dirty="0" err="1"/>
              <a:t>Anesth</a:t>
            </a:r>
            <a:r>
              <a:rPr lang="en-IN" dirty="0"/>
              <a:t> </a:t>
            </a:r>
            <a:r>
              <a:rPr lang="en-IN" dirty="0" err="1"/>
              <a:t>Analg</a:t>
            </a:r>
            <a:r>
              <a:rPr lang="en-IN" dirty="0"/>
              <a:t> 2012;114:1190 –1215</a:t>
            </a:r>
            <a:endParaRPr lang="en-US" dirty="0"/>
          </a:p>
          <a:p>
            <a:pPr marL="514350" lvl="0" indent="-514350">
              <a:buFont typeface="+mj-lt"/>
              <a:buAutoNum type="arabicPeriod"/>
            </a:pPr>
            <a:r>
              <a:rPr lang="en-IN" dirty="0" err="1"/>
              <a:t>G.Bettelli</a:t>
            </a:r>
            <a:r>
              <a:rPr lang="en-IN" dirty="0"/>
              <a:t>. Preoperative evaluation in geriatric surgery: comorbidity, functional status and pharmacological history. Minerva </a:t>
            </a:r>
            <a:r>
              <a:rPr lang="en-IN" dirty="0" err="1"/>
              <a:t>Anestesiol</a:t>
            </a:r>
            <a:r>
              <a:rPr lang="en-IN" dirty="0"/>
              <a:t> 2011;77:637-46</a:t>
            </a:r>
            <a:endParaRPr lang="en-US" dirty="0"/>
          </a:p>
          <a:p>
            <a:pPr marL="514350" lvl="0" indent="-514350">
              <a:buFont typeface="+mj-lt"/>
              <a:buAutoNum type="arabicPeriod"/>
            </a:pPr>
            <a:r>
              <a:rPr lang="en-IN" dirty="0"/>
              <a:t>Gabriella </a:t>
            </a:r>
            <a:r>
              <a:rPr lang="en-IN" dirty="0" err="1"/>
              <a:t>Bettelli</a:t>
            </a:r>
            <a:r>
              <a:rPr lang="en-IN" dirty="0"/>
              <a:t>. Anaesthesia for the elderly outpatient: preoperative assessment and evaluation, anaesthetic technique and postoperative pain management. Current Opinion in </a:t>
            </a:r>
            <a:r>
              <a:rPr lang="en-IN" dirty="0" err="1"/>
              <a:t>Anesthesiology</a:t>
            </a:r>
            <a:r>
              <a:rPr lang="en-IN" dirty="0"/>
              <a:t>  2010,23:726–731</a:t>
            </a:r>
            <a:endParaRPr lang="en-US" dirty="0"/>
          </a:p>
          <a:p>
            <a:pPr marL="514350" lvl="0" indent="-514350">
              <a:buFont typeface="+mj-lt"/>
              <a:buAutoNum type="arabicPeriod"/>
            </a:pPr>
            <a:r>
              <a:rPr lang="en-IN" dirty="0"/>
              <a:t>V.P </a:t>
            </a:r>
            <a:r>
              <a:rPr lang="en-IN" dirty="0" err="1"/>
              <a:t>Kumra</a:t>
            </a:r>
            <a:r>
              <a:rPr lang="en-IN" dirty="0"/>
              <a:t>. Issues in Geriatric anaesthesia. SAARC J Anaesth.2008,1(1).39-49</a:t>
            </a:r>
            <a:endParaRPr lang="en-US" dirty="0"/>
          </a:p>
          <a:p>
            <a:pPr marL="514350" lvl="0" indent="-514350">
              <a:buFont typeface="+mj-lt"/>
              <a:buAutoNum type="arabicPeriod"/>
            </a:pPr>
            <a:r>
              <a:rPr lang="en-IN" dirty="0"/>
              <a:t>Fiona Kelly, Rose Mulder. Anaesthesia for the Elderly .Update in anaesthesia </a:t>
            </a:r>
            <a:endParaRPr lang="en-US" dirty="0"/>
          </a:p>
          <a:p>
            <a:pPr marL="514350" lvl="0" indent="-514350">
              <a:buFont typeface="+mj-lt"/>
              <a:buAutoNum type="arabicPeriod"/>
            </a:pPr>
            <a:r>
              <a:rPr lang="en-IN" dirty="0"/>
              <a:t>Roy RC: What is new in Geriatric anaesthesia? American Society of Anaesthesiologists </a:t>
            </a:r>
            <a:r>
              <a:rPr lang="en-IN" dirty="0" err="1"/>
              <a:t>Inc</a:t>
            </a:r>
            <a:r>
              <a:rPr lang="en-IN" dirty="0"/>
              <a:t> 2006; 34(13):139-150.</a:t>
            </a:r>
            <a:endParaRPr lang="en-US" dirty="0"/>
          </a:p>
          <a:p>
            <a:pPr marL="514350" lvl="0" indent="-514350">
              <a:buFont typeface="+mj-lt"/>
              <a:buAutoNum type="arabicPeriod"/>
            </a:pPr>
            <a:r>
              <a:rPr lang="en-IN" dirty="0"/>
              <a:t>Pedersen T, </a:t>
            </a:r>
            <a:r>
              <a:rPr lang="en-IN" dirty="0" err="1"/>
              <a:t>Eliasen</a:t>
            </a:r>
            <a:r>
              <a:rPr lang="en-IN" dirty="0"/>
              <a:t> K et al: A prospective study of mortality associated with </a:t>
            </a:r>
            <a:r>
              <a:rPr lang="en-IN" dirty="0" err="1"/>
              <a:t>anesthesia</a:t>
            </a:r>
            <a:r>
              <a:rPr lang="en-IN" dirty="0"/>
              <a:t> and surgery. Risk indicators of mortality in hospital. </a:t>
            </a:r>
            <a:r>
              <a:rPr lang="en-IN" dirty="0" err="1"/>
              <a:t>Acta</a:t>
            </a:r>
            <a:r>
              <a:rPr lang="en-IN" dirty="0"/>
              <a:t> </a:t>
            </a:r>
            <a:r>
              <a:rPr lang="en-IN" dirty="0" err="1"/>
              <a:t>Anaesthesiol</a:t>
            </a:r>
            <a:r>
              <a:rPr lang="en-IN" dirty="0"/>
              <a:t> </a:t>
            </a:r>
            <a:r>
              <a:rPr lang="en-IN" dirty="0" err="1"/>
              <a:t>Scand</a:t>
            </a:r>
            <a:r>
              <a:rPr lang="en-IN" dirty="0"/>
              <a:t> 1990; 34: 176 -182.</a:t>
            </a:r>
            <a:endParaRPr lang="en-US" dirty="0"/>
          </a:p>
          <a:p>
            <a:pPr marL="514350" indent="-514350">
              <a:buFont typeface="+mj-lt"/>
              <a:buAutoNum type="arabicPeriod"/>
            </a:pPr>
            <a:r>
              <a:rPr lang="en-IN" dirty="0"/>
              <a:t>Frederick </a:t>
            </a:r>
            <a:r>
              <a:rPr lang="en-IN" dirty="0" err="1"/>
              <a:t>E.Sieber</a:t>
            </a:r>
            <a:r>
              <a:rPr lang="en-IN" dirty="0"/>
              <a:t>, Ronald </a:t>
            </a:r>
            <a:r>
              <a:rPr lang="en-IN" dirty="0" err="1"/>
              <a:t>Pauldine</a:t>
            </a:r>
            <a:r>
              <a:rPr lang="en-IN" dirty="0"/>
              <a:t>. Geriatric </a:t>
            </a:r>
            <a:r>
              <a:rPr lang="en-IN" dirty="0" err="1"/>
              <a:t>Anesthesia</a:t>
            </a:r>
            <a:r>
              <a:rPr lang="en-IN" dirty="0"/>
              <a:t>. In Miller’s Anesthesia.7</a:t>
            </a:r>
            <a:r>
              <a:rPr lang="en-IN" baseline="30000" dirty="0"/>
              <a:t>th</a:t>
            </a:r>
            <a:r>
              <a:rPr lang="en-IN" dirty="0"/>
              <a:t> </a:t>
            </a:r>
            <a:r>
              <a:rPr lang="en-IN" dirty="0" err="1"/>
              <a:t>edn.Vol</a:t>
            </a:r>
            <a:r>
              <a:rPr lang="en-IN" dirty="0"/>
              <a:t> 2.Chap 71,Churchill Livingstone 2010. 2261 – 2276</a:t>
            </a:r>
            <a:endParaRPr lang="en-US" dirty="0"/>
          </a:p>
        </p:txBody>
      </p:sp>
    </p:spTree>
    <p:extLst>
      <p:ext uri="{BB962C8B-B14F-4D97-AF65-F5344CB8AC3E}">
        <p14:creationId xmlns:p14="http://schemas.microsoft.com/office/powerpoint/2010/main" xmlns="" val="1278323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11CAFB3-BD28-204A-8B3F-9B20298C3524}"/>
              </a:ext>
            </a:extLst>
          </p:cNvPr>
          <p:cNvPicPr>
            <a:picLocks noChangeAspect="1"/>
          </p:cNvPicPr>
          <p:nvPr/>
        </p:nvPicPr>
        <p:blipFill>
          <a:blip r:embed="rId3"/>
          <a:stretch>
            <a:fillRect/>
          </a:stretch>
        </p:blipFill>
        <p:spPr>
          <a:xfrm>
            <a:off x="1524000" y="1701342"/>
            <a:ext cx="5486400" cy="3651747"/>
          </a:xfrm>
          <a:prstGeom prst="rect">
            <a:avLst/>
          </a:prstGeom>
        </p:spPr>
      </p:pic>
      <p:sp>
        <p:nvSpPr>
          <p:cNvPr id="5" name="Rectangle 4">
            <a:extLst>
              <a:ext uri="{FF2B5EF4-FFF2-40B4-BE49-F238E27FC236}">
                <a16:creationId xmlns:a16="http://schemas.microsoft.com/office/drawing/2014/main" xmlns="" id="{42975F14-6226-0246-B490-E5FB1AA3978D}"/>
              </a:ext>
            </a:extLst>
          </p:cNvPr>
          <p:cNvSpPr/>
          <p:nvPr/>
        </p:nvSpPr>
        <p:spPr>
          <a:xfrm>
            <a:off x="838200" y="369085"/>
            <a:ext cx="7162800" cy="954107"/>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t>Goal of Life is to Die Young As Late as Possible!   </a:t>
            </a:r>
          </a:p>
          <a:p>
            <a:r>
              <a:rPr lang="en-US" sz="2800" dirty="0"/>
              <a:t>				- Asle Montegue</a:t>
            </a:r>
          </a:p>
        </p:txBody>
      </p:sp>
      <p:sp>
        <p:nvSpPr>
          <p:cNvPr id="3" name="Rectangle 2">
            <a:extLst>
              <a:ext uri="{FF2B5EF4-FFF2-40B4-BE49-F238E27FC236}">
                <a16:creationId xmlns:a16="http://schemas.microsoft.com/office/drawing/2014/main" xmlns="" id="{6CCBF1B2-AAF3-8347-ADA8-656AFFF31A16}"/>
              </a:ext>
            </a:extLst>
          </p:cNvPr>
          <p:cNvSpPr/>
          <p:nvPr/>
        </p:nvSpPr>
        <p:spPr>
          <a:xfrm>
            <a:off x="457200" y="5418041"/>
            <a:ext cx="822960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Elderly,… need Empathy not Sympathy</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xmlns="" val="26172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2C383-2D43-774B-BCBB-AC8C7EFD9D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F1B3790-BDA4-404D-A8D5-5C63A9BF7B18}"/>
              </a:ext>
            </a:extLst>
          </p:cNvPr>
          <p:cNvSpPr>
            <a:spLocks noGrp="1"/>
          </p:cNvSpPr>
          <p:nvPr>
            <p:ph idx="1"/>
          </p:nvPr>
        </p:nvSpPr>
        <p:spPr>
          <a:xfrm>
            <a:off x="457200" y="4938384"/>
            <a:ext cx="8229600" cy="1858963"/>
          </a:xfrm>
        </p:spPr>
        <p:txBody>
          <a:bodyPr>
            <a:normAutofit/>
          </a:bodyPr>
          <a:lstStyle/>
          <a:p>
            <a:r>
              <a:rPr lang="en-IN" sz="2600" b="1" dirty="0"/>
              <a:t>India: </a:t>
            </a:r>
            <a:r>
              <a:rPr lang="en-IN" sz="2600" dirty="0"/>
              <a:t>elderly population since independence increased from approximately 18.2 millions to 75.9 millions in 2001</a:t>
            </a:r>
          </a:p>
        </p:txBody>
      </p:sp>
      <p:pic>
        <p:nvPicPr>
          <p:cNvPr id="6" name="Picture 5">
            <a:extLst>
              <a:ext uri="{FF2B5EF4-FFF2-40B4-BE49-F238E27FC236}">
                <a16:creationId xmlns:a16="http://schemas.microsoft.com/office/drawing/2014/main" xmlns="" id="{910EDB7F-5012-234F-A6BA-824DE733D7A6}"/>
              </a:ext>
            </a:extLst>
          </p:cNvPr>
          <p:cNvPicPr>
            <a:picLocks noChangeAspect="1"/>
          </p:cNvPicPr>
          <p:nvPr/>
        </p:nvPicPr>
        <p:blipFill>
          <a:blip r:embed="rId2"/>
          <a:stretch>
            <a:fillRect/>
          </a:stretch>
        </p:blipFill>
        <p:spPr>
          <a:xfrm>
            <a:off x="7620" y="37793"/>
            <a:ext cx="9144000" cy="4663746"/>
          </a:xfrm>
          <a:prstGeom prst="rect">
            <a:avLst/>
          </a:prstGeom>
        </p:spPr>
      </p:pic>
    </p:spTree>
    <p:extLst>
      <p:ext uri="{BB962C8B-B14F-4D97-AF65-F5344CB8AC3E}">
        <p14:creationId xmlns:p14="http://schemas.microsoft.com/office/powerpoint/2010/main" xmlns="" val="278958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40350" y="175418"/>
            <a:ext cx="809405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0350" y="381000"/>
            <a:ext cx="8221980" cy="482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544630" y="5374540"/>
            <a:ext cx="8229600" cy="1323439"/>
          </a:xfrm>
          <a:prstGeom prst="rect">
            <a:avLst/>
          </a:prstGeom>
          <a:ln>
            <a:solidFill>
              <a:schemeClr val="tx1">
                <a:alpha val="43000"/>
              </a:schemeClr>
            </a:solidFill>
          </a:ln>
        </p:spPr>
        <p:txBody>
          <a:bodyPr wrap="square">
            <a:spAutoFit/>
          </a:bodyPr>
          <a:lstStyle/>
          <a:p>
            <a:pPr lvl="0" algn="ctr"/>
            <a:r>
              <a:rPr lang="en-IN" sz="3200" b="1" i="1" dirty="0"/>
              <a:t>Paul F. White &amp; others</a:t>
            </a:r>
            <a:r>
              <a:rPr lang="en-IN" sz="3200" dirty="0"/>
              <a:t>: </a:t>
            </a:r>
            <a:r>
              <a:rPr lang="en-IN" sz="2400" dirty="0"/>
              <a:t>Perioperative Care for the Older Outpatient Undergoing Ambulatory Surgery. </a:t>
            </a:r>
            <a:r>
              <a:rPr lang="en-IN" sz="2400" dirty="0" err="1"/>
              <a:t>Anesth</a:t>
            </a:r>
            <a:r>
              <a:rPr lang="en-IN" sz="2400" dirty="0"/>
              <a:t> </a:t>
            </a:r>
            <a:r>
              <a:rPr lang="en-IN" sz="2400" dirty="0" err="1"/>
              <a:t>Analg</a:t>
            </a:r>
            <a:r>
              <a:rPr lang="en-IN" sz="2400" dirty="0"/>
              <a:t> 2012;114:1190-1215</a:t>
            </a:r>
            <a:endParaRPr lang="en-US" sz="3200" dirty="0"/>
          </a:p>
        </p:txBody>
      </p:sp>
      <p:sp>
        <p:nvSpPr>
          <p:cNvPr id="5" name="Left Arrow 4"/>
          <p:cNvSpPr/>
          <p:nvPr/>
        </p:nvSpPr>
        <p:spPr>
          <a:xfrm>
            <a:off x="7543800" y="1143000"/>
            <a:ext cx="990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543800" y="3657600"/>
            <a:ext cx="990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6556" y="1143000"/>
            <a:ext cx="609600" cy="609600"/>
          </a:xfrm>
          <a:prstGeom prst="ellipse">
            <a:avLst/>
          </a:prstGeom>
          <a:noFill/>
          <a:ln w="63500">
            <a:solidFill>
              <a:srgbClr val="0070C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5320" y="3886200"/>
            <a:ext cx="609600" cy="609600"/>
          </a:xfrm>
          <a:prstGeom prst="ellipse">
            <a:avLst/>
          </a:prstGeom>
          <a:noFill/>
          <a:ln w="63500">
            <a:solidFill>
              <a:srgbClr val="0070C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4894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Why Should We Bother?</a:t>
            </a:r>
          </a:p>
        </p:txBody>
      </p:sp>
      <p:sp>
        <p:nvSpPr>
          <p:cNvPr id="4" name="Title 1"/>
          <p:cNvSpPr txBox="1">
            <a:spLocks/>
          </p:cNvSpPr>
          <p:nvPr/>
        </p:nvSpPr>
        <p:spPr>
          <a:xfrm>
            <a:off x="457200" y="396876"/>
            <a:ext cx="8229600" cy="1143000"/>
          </a:xfrm>
          <a:prstGeom prst="rect">
            <a:avLst/>
          </a:prstGeom>
          <a:ln>
            <a:solidFill>
              <a:schemeClr val="tx1">
                <a:alpha val="5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3" name="Rectangle 2"/>
          <p:cNvSpPr/>
          <p:nvPr/>
        </p:nvSpPr>
        <p:spPr>
          <a:xfrm>
            <a:off x="457200" y="1895475"/>
            <a:ext cx="8229600" cy="1631216"/>
          </a:xfrm>
          <a:prstGeom prst="rect">
            <a:avLst/>
          </a:prstGeom>
          <a:ln>
            <a:noFill/>
          </a:ln>
        </p:spPr>
        <p:txBody>
          <a:bodyPr wrap="square">
            <a:spAutoFit/>
          </a:bodyPr>
          <a:lstStyle/>
          <a:p>
            <a:pPr marL="342900" indent="-342900">
              <a:buFont typeface="Arial" panose="020B0604020202020204" pitchFamily="34" charset="0"/>
              <a:buChar char="•"/>
            </a:pPr>
            <a:r>
              <a:rPr lang="en-IN" sz="2500" dirty="0"/>
              <a:t>Elderly people : </a:t>
            </a:r>
            <a:r>
              <a:rPr lang="en-IN" sz="2500" b="1" u="sng" dirty="0"/>
              <a:t>surgery 4x more than rest of population</a:t>
            </a:r>
          </a:p>
          <a:p>
            <a:pPr marL="457200" indent="-457200">
              <a:buFont typeface="Arial" pitchFamily="34" charset="0"/>
              <a:buChar char="•"/>
            </a:pPr>
            <a:endParaRPr lang="en-IN" sz="2500" dirty="0"/>
          </a:p>
          <a:p>
            <a:pPr marL="342900" indent="-342900">
              <a:buFont typeface="Arial" panose="020B0604020202020204" pitchFamily="34" charset="0"/>
              <a:buChar char="•"/>
            </a:pPr>
            <a:r>
              <a:rPr lang="en-IN" sz="2500" i="1" dirty="0"/>
              <a:t>And anaesthesia………affecting perioperative outcome</a:t>
            </a:r>
          </a:p>
          <a:p>
            <a:endParaRPr lang="en-US" sz="2500" i="1" dirty="0"/>
          </a:p>
        </p:txBody>
      </p:sp>
      <p:pic>
        <p:nvPicPr>
          <p:cNvPr id="5" name="Picture 4">
            <a:extLst>
              <a:ext uri="{FF2B5EF4-FFF2-40B4-BE49-F238E27FC236}">
                <a16:creationId xmlns:a16="http://schemas.microsoft.com/office/drawing/2014/main" xmlns="" id="{5EFE4699-1BC2-EE43-BDE6-2780CB8D0763}"/>
              </a:ext>
            </a:extLst>
          </p:cNvPr>
          <p:cNvPicPr>
            <a:picLocks noChangeAspect="1"/>
          </p:cNvPicPr>
          <p:nvPr/>
        </p:nvPicPr>
        <p:blipFill>
          <a:blip r:embed="rId3" cstate="print"/>
          <a:stretch>
            <a:fillRect/>
          </a:stretch>
        </p:blipFill>
        <p:spPr>
          <a:xfrm>
            <a:off x="1828800" y="3634293"/>
            <a:ext cx="4918112" cy="2766438"/>
          </a:xfrm>
          <a:prstGeom prst="rect">
            <a:avLst/>
          </a:prstGeom>
        </p:spPr>
      </p:pic>
    </p:spTree>
    <p:extLst>
      <p:ext uri="{BB962C8B-B14F-4D97-AF65-F5344CB8AC3E}">
        <p14:creationId xmlns:p14="http://schemas.microsoft.com/office/powerpoint/2010/main" xmlns="" val="16158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Chronological &amp; Biological Age</a:t>
            </a:r>
          </a:p>
        </p:txBody>
      </p:sp>
      <p:sp>
        <p:nvSpPr>
          <p:cNvPr id="3" name="Content Placeholder 2"/>
          <p:cNvSpPr>
            <a:spLocks noGrp="1"/>
          </p:cNvSpPr>
          <p:nvPr>
            <p:ph idx="1"/>
          </p:nvPr>
        </p:nvSpPr>
        <p:spPr>
          <a:ln>
            <a:solidFill>
              <a:schemeClr val="tx1">
                <a:alpha val="46000"/>
              </a:schemeClr>
            </a:solidFill>
          </a:ln>
        </p:spPr>
        <p:txBody>
          <a:bodyPr>
            <a:noAutofit/>
          </a:bodyPr>
          <a:lstStyle/>
          <a:p>
            <a:pPr marL="285750" indent="-285750"/>
            <a:endParaRPr lang="en-IN" sz="1200" dirty="0"/>
          </a:p>
          <a:p>
            <a:pPr marL="285750" indent="-285750"/>
            <a:r>
              <a:rPr lang="en-IN" sz="2400" b="1" u="sng" dirty="0"/>
              <a:t>Chronological Age: </a:t>
            </a:r>
          </a:p>
          <a:p>
            <a:pPr marL="0" indent="0">
              <a:buNone/>
            </a:pPr>
            <a:r>
              <a:rPr lang="en-IN" sz="2400" dirty="0"/>
              <a:t>     - an independent risk factor for anaesthesia &amp; surgery</a:t>
            </a:r>
          </a:p>
          <a:p>
            <a:pPr marL="0" indent="0">
              <a:buNone/>
            </a:pPr>
            <a:r>
              <a:rPr lang="en-IN" sz="2400" dirty="0"/>
              <a:t>     - not a contra indication for surgery</a:t>
            </a:r>
          </a:p>
          <a:p>
            <a:endParaRPr lang="en-IN" sz="1200" dirty="0"/>
          </a:p>
          <a:p>
            <a:pPr marL="285750" indent="-285750"/>
            <a:r>
              <a:rPr lang="en-IN" sz="2400" b="1" u="sng" dirty="0"/>
              <a:t>Biological Age:</a:t>
            </a:r>
            <a:r>
              <a:rPr lang="en-IN" sz="2400" dirty="0"/>
              <a:t> </a:t>
            </a:r>
          </a:p>
          <a:p>
            <a:pPr marL="0" indent="0">
              <a:buNone/>
            </a:pPr>
            <a:r>
              <a:rPr lang="en-IN" sz="2400" dirty="0"/>
              <a:t>    - associated pathophysiologic changes</a:t>
            </a:r>
          </a:p>
          <a:p>
            <a:pPr marL="0" indent="0">
              <a:buNone/>
            </a:pPr>
            <a:r>
              <a:rPr lang="en-IN" sz="2400" dirty="0"/>
              <a:t>    - co-morbidity &amp; genetic factors </a:t>
            </a:r>
          </a:p>
          <a:p>
            <a:pPr marL="0" indent="0">
              <a:buNone/>
            </a:pPr>
            <a:r>
              <a:rPr lang="en-IN" sz="2400" dirty="0"/>
              <a:t>    - </a:t>
            </a:r>
            <a:r>
              <a:rPr lang="en-IN" sz="2400" u="sng" dirty="0"/>
              <a:t>“more predictive than chronological age in defining health or </a:t>
            </a:r>
          </a:p>
          <a:p>
            <a:pPr marL="0" indent="0">
              <a:buNone/>
            </a:pPr>
            <a:r>
              <a:rPr lang="en-IN" sz="2400" dirty="0"/>
              <a:t>       </a:t>
            </a:r>
            <a:r>
              <a:rPr lang="en-IN" sz="2400" u="sng" dirty="0"/>
              <a:t> illness status of an individual”</a:t>
            </a:r>
            <a:endParaRPr lang="en-US" sz="2400" u="sng" dirty="0"/>
          </a:p>
        </p:txBody>
      </p:sp>
    </p:spTree>
    <p:extLst>
      <p:ext uri="{BB962C8B-B14F-4D97-AF65-F5344CB8AC3E}">
        <p14:creationId xmlns:p14="http://schemas.microsoft.com/office/powerpoint/2010/main" xmlns="" val="965153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7208</TotalTime>
  <Words>7429</Words>
  <Application>Microsoft Macintosh PowerPoint</Application>
  <PresentationFormat>On-screen Show (4:3)</PresentationFormat>
  <Paragraphs>716</Paragraphs>
  <Slides>57</Slides>
  <Notes>40</Notes>
  <HiddenSlides>17</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 Anesthetic Implications       Geriatric Population   </vt:lpstr>
      <vt:lpstr>To be a human being…..</vt:lpstr>
      <vt:lpstr>Geriatric? Old Age</vt:lpstr>
      <vt:lpstr>Statistics</vt:lpstr>
      <vt:lpstr>Slide 5</vt:lpstr>
      <vt:lpstr>Slide 6</vt:lpstr>
      <vt:lpstr>Slide 7</vt:lpstr>
      <vt:lpstr>Why Should We Bother?</vt:lpstr>
      <vt:lpstr>Chronological &amp; Biological Age</vt:lpstr>
      <vt:lpstr>Biology of Ageing</vt:lpstr>
      <vt:lpstr> Physiologic &amp; Pharmacologic Effects </vt:lpstr>
      <vt:lpstr>Cardiovascular Changes </vt:lpstr>
      <vt:lpstr>Autonomic Changes</vt:lpstr>
      <vt:lpstr>Pulmonary Changes</vt:lpstr>
      <vt:lpstr>Renal Changes</vt:lpstr>
      <vt:lpstr>Central Nervous System (CNS) </vt:lpstr>
      <vt:lpstr>Slide 17</vt:lpstr>
      <vt:lpstr>Postoperative delirium or POCD</vt:lpstr>
      <vt:lpstr>Slide 19</vt:lpstr>
      <vt:lpstr>Slide 20</vt:lpstr>
      <vt:lpstr>BASAL METABOLIC RATE (BMR) &amp; TEMPERATURE REGULATION </vt:lpstr>
      <vt:lpstr>Endocrine Changes</vt:lpstr>
      <vt:lpstr>Slide 23</vt:lpstr>
      <vt:lpstr>Sarcopenia and Body Composition  </vt:lpstr>
      <vt:lpstr>FRAILTY  </vt:lpstr>
      <vt:lpstr>Frailty index</vt:lpstr>
      <vt:lpstr>Slide 27</vt:lpstr>
      <vt:lpstr>Pharmacologic Effects Of Anaesthetic Drugs</vt:lpstr>
      <vt:lpstr>Pharmacologic Effects</vt:lpstr>
      <vt:lpstr>Slide 30</vt:lpstr>
      <vt:lpstr>Slide 31</vt:lpstr>
      <vt:lpstr>Slide 32</vt:lpstr>
      <vt:lpstr>Drug Interactions In Perioperative Period</vt:lpstr>
      <vt:lpstr>Preoperative Period</vt:lpstr>
      <vt:lpstr>History &amp; Nutritional status</vt:lpstr>
      <vt:lpstr>Preoperative Evaluation</vt:lpstr>
      <vt:lpstr>Informed consent</vt:lpstr>
      <vt:lpstr>Airway</vt:lpstr>
      <vt:lpstr>Preoperative Investigations</vt:lpstr>
      <vt:lpstr>Slide 40</vt:lpstr>
      <vt:lpstr>Diabetes Mellitus</vt:lpstr>
      <vt:lpstr>Cardiovascular Diseases</vt:lpstr>
      <vt:lpstr>Pulmonary disease</vt:lpstr>
      <vt:lpstr>Other Systems</vt:lpstr>
      <vt:lpstr>Orthogeriatrics</vt:lpstr>
      <vt:lpstr>Comprehensive Geriatric Assessment (CGA)  </vt:lpstr>
      <vt:lpstr>Additional Anaesthetic Considerations: GA</vt:lpstr>
      <vt:lpstr>Inhalational Agents - MAC</vt:lpstr>
      <vt:lpstr>Aspiration prophylaxis</vt:lpstr>
      <vt:lpstr>Neuromuscular Blockers</vt:lpstr>
      <vt:lpstr>Regional Anaesthesia</vt:lpstr>
      <vt:lpstr>Fluid Requirements</vt:lpstr>
      <vt:lpstr>Post-operative Management</vt:lpstr>
      <vt:lpstr>Post Op Pain Management</vt:lpstr>
      <vt:lpstr>Summary</vt:lpstr>
      <vt:lpstr>References</vt:lpstr>
      <vt:lpstr>Slide 57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psgh</cp:lastModifiedBy>
  <cp:revision>286</cp:revision>
  <dcterms:created xsi:type="dcterms:W3CDTF">2006-08-16T00:00:00Z</dcterms:created>
  <dcterms:modified xsi:type="dcterms:W3CDTF">2020-02-23T04:49:21Z</dcterms:modified>
</cp:coreProperties>
</file>